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1"/>
  </p:notesMasterIdLst>
  <p:sldIdLst>
    <p:sldId id="257" r:id="rId2"/>
    <p:sldId id="555" r:id="rId3"/>
    <p:sldId id="484" r:id="rId4"/>
    <p:sldId id="267" r:id="rId5"/>
    <p:sldId id="268" r:id="rId6"/>
    <p:sldId id="971" r:id="rId7"/>
    <p:sldId id="972" r:id="rId8"/>
    <p:sldId id="973" r:id="rId9"/>
    <p:sldId id="977" r:id="rId10"/>
    <p:sldId id="559" r:id="rId11"/>
    <p:sldId id="578" r:id="rId12"/>
    <p:sldId id="630" r:id="rId13"/>
    <p:sldId id="562" r:id="rId14"/>
    <p:sldId id="576" r:id="rId15"/>
    <p:sldId id="575" r:id="rId16"/>
    <p:sldId id="637" r:id="rId17"/>
    <p:sldId id="638" r:id="rId18"/>
    <p:sldId id="569" r:id="rId19"/>
    <p:sldId id="577" r:id="rId20"/>
    <p:sldId id="673" r:id="rId21"/>
    <p:sldId id="570" r:id="rId22"/>
    <p:sldId id="572" r:id="rId23"/>
    <p:sldId id="573" r:id="rId24"/>
    <p:sldId id="574" r:id="rId25"/>
    <p:sldId id="580" r:id="rId26"/>
    <p:sldId id="563" r:id="rId27"/>
    <p:sldId id="579" r:id="rId28"/>
    <p:sldId id="566" r:id="rId29"/>
    <p:sldId id="974" r:id="rId30"/>
    <p:sldId id="584" r:id="rId31"/>
    <p:sldId id="585" r:id="rId32"/>
    <p:sldId id="586" r:id="rId33"/>
    <p:sldId id="587" r:id="rId34"/>
    <p:sldId id="588" r:id="rId35"/>
    <p:sldId id="589" r:id="rId36"/>
    <p:sldId id="564" r:id="rId37"/>
    <p:sldId id="591" r:id="rId38"/>
    <p:sldId id="565" r:id="rId39"/>
    <p:sldId id="592" r:id="rId40"/>
    <p:sldId id="644" r:id="rId41"/>
    <p:sldId id="568" r:id="rId42"/>
    <p:sldId id="640" r:id="rId43"/>
    <p:sldId id="976" r:id="rId44"/>
    <p:sldId id="639" r:id="rId45"/>
    <p:sldId id="975" r:id="rId46"/>
    <p:sldId id="978" r:id="rId47"/>
    <p:sldId id="981" r:id="rId48"/>
    <p:sldId id="979" r:id="rId49"/>
    <p:sldId id="642" r:id="rId50"/>
    <p:sldId id="962" r:id="rId51"/>
    <p:sldId id="987" r:id="rId52"/>
    <p:sldId id="988" r:id="rId53"/>
    <p:sldId id="305" r:id="rId54"/>
    <p:sldId id="306" r:id="rId55"/>
    <p:sldId id="489" r:id="rId56"/>
    <p:sldId id="307" r:id="rId57"/>
    <p:sldId id="964" r:id="rId58"/>
    <p:sldId id="310" r:id="rId59"/>
    <p:sldId id="311" r:id="rId60"/>
    <p:sldId id="312" r:id="rId61"/>
    <p:sldId id="491" r:id="rId62"/>
    <p:sldId id="989" r:id="rId63"/>
    <p:sldId id="313" r:id="rId64"/>
    <p:sldId id="320" r:id="rId65"/>
    <p:sldId id="490" r:id="rId66"/>
    <p:sldId id="316" r:id="rId67"/>
    <p:sldId id="321" r:id="rId68"/>
    <p:sldId id="990" r:id="rId69"/>
    <p:sldId id="322" r:id="rId70"/>
    <p:sldId id="486" r:id="rId71"/>
    <p:sldId id="323" r:id="rId72"/>
    <p:sldId id="327" r:id="rId73"/>
    <p:sldId id="328" r:id="rId74"/>
    <p:sldId id="329" r:id="rId75"/>
    <p:sldId id="347" r:id="rId76"/>
    <p:sldId id="991" r:id="rId77"/>
    <p:sldId id="351" r:id="rId78"/>
    <p:sldId id="552" r:id="rId79"/>
    <p:sldId id="352" r:id="rId80"/>
    <p:sldId id="553" r:id="rId81"/>
    <p:sldId id="554" r:id="rId82"/>
    <p:sldId id="353" r:id="rId83"/>
    <p:sldId id="992" r:id="rId84"/>
    <p:sldId id="354" r:id="rId85"/>
    <p:sldId id="556" r:id="rId86"/>
    <p:sldId id="893" r:id="rId87"/>
    <p:sldId id="363" r:id="rId88"/>
    <p:sldId id="364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993" r:id="rId99"/>
    <p:sldId id="386" r:id="rId100"/>
    <p:sldId id="387" r:id="rId101"/>
    <p:sldId id="388" r:id="rId102"/>
    <p:sldId id="389" r:id="rId103"/>
    <p:sldId id="994" r:id="rId104"/>
    <p:sldId id="807" r:id="rId105"/>
    <p:sldId id="810" r:id="rId106"/>
    <p:sldId id="811" r:id="rId107"/>
    <p:sldId id="812" r:id="rId108"/>
    <p:sldId id="813" r:id="rId109"/>
    <p:sldId id="814" r:id="rId110"/>
    <p:sldId id="815" r:id="rId111"/>
    <p:sldId id="816" r:id="rId112"/>
    <p:sldId id="817" r:id="rId113"/>
    <p:sldId id="818" r:id="rId114"/>
    <p:sldId id="819" r:id="rId115"/>
    <p:sldId id="820" r:id="rId116"/>
    <p:sldId id="821" r:id="rId117"/>
    <p:sldId id="822" r:id="rId118"/>
    <p:sldId id="823" r:id="rId119"/>
    <p:sldId id="824" r:id="rId120"/>
    <p:sldId id="825" r:id="rId121"/>
    <p:sldId id="826" r:id="rId122"/>
    <p:sldId id="827" r:id="rId123"/>
    <p:sldId id="828" r:id="rId124"/>
    <p:sldId id="829" r:id="rId125"/>
    <p:sldId id="830" r:id="rId126"/>
    <p:sldId id="831" r:id="rId127"/>
    <p:sldId id="832" r:id="rId128"/>
    <p:sldId id="833" r:id="rId129"/>
    <p:sldId id="834" r:id="rId130"/>
    <p:sldId id="896" r:id="rId131"/>
    <p:sldId id="835" r:id="rId132"/>
    <p:sldId id="836" r:id="rId133"/>
    <p:sldId id="837" r:id="rId134"/>
    <p:sldId id="838" r:id="rId135"/>
    <p:sldId id="839" r:id="rId136"/>
    <p:sldId id="840" r:id="rId137"/>
    <p:sldId id="841" r:id="rId138"/>
    <p:sldId id="842" r:id="rId139"/>
    <p:sldId id="843" r:id="rId140"/>
    <p:sldId id="844" r:id="rId141"/>
    <p:sldId id="845" r:id="rId142"/>
    <p:sldId id="846" r:id="rId143"/>
    <p:sldId id="847" r:id="rId144"/>
    <p:sldId id="848" r:id="rId145"/>
    <p:sldId id="849" r:id="rId146"/>
    <p:sldId id="850" r:id="rId147"/>
    <p:sldId id="851" r:id="rId148"/>
    <p:sldId id="852" r:id="rId149"/>
    <p:sldId id="853" r:id="rId150"/>
    <p:sldId id="855" r:id="rId151"/>
    <p:sldId id="856" r:id="rId152"/>
    <p:sldId id="857" r:id="rId153"/>
    <p:sldId id="858" r:id="rId154"/>
    <p:sldId id="859" r:id="rId155"/>
    <p:sldId id="860" r:id="rId156"/>
    <p:sldId id="861" r:id="rId157"/>
    <p:sldId id="862" r:id="rId158"/>
    <p:sldId id="872" r:id="rId159"/>
    <p:sldId id="874" r:id="rId160"/>
    <p:sldId id="995" r:id="rId161"/>
    <p:sldId id="875" r:id="rId162"/>
    <p:sldId id="876" r:id="rId163"/>
    <p:sldId id="877" r:id="rId164"/>
    <p:sldId id="878" r:id="rId165"/>
    <p:sldId id="879" r:id="rId166"/>
    <p:sldId id="880" r:id="rId167"/>
    <p:sldId id="881" r:id="rId168"/>
    <p:sldId id="882" r:id="rId169"/>
    <p:sldId id="883" r:id="rId170"/>
    <p:sldId id="886" r:id="rId171"/>
    <p:sldId id="898" r:id="rId172"/>
    <p:sldId id="899" r:id="rId173"/>
    <p:sldId id="888" r:id="rId174"/>
    <p:sldId id="887" r:id="rId175"/>
    <p:sldId id="901" r:id="rId176"/>
    <p:sldId id="900" r:id="rId177"/>
    <p:sldId id="902" r:id="rId178"/>
    <p:sldId id="903" r:id="rId179"/>
    <p:sldId id="904" r:id="rId180"/>
    <p:sldId id="905" r:id="rId181"/>
    <p:sldId id="906" r:id="rId182"/>
    <p:sldId id="907" r:id="rId183"/>
    <p:sldId id="908" r:id="rId184"/>
    <p:sldId id="909" r:id="rId185"/>
    <p:sldId id="912" r:id="rId186"/>
    <p:sldId id="913" r:id="rId187"/>
    <p:sldId id="914" r:id="rId188"/>
    <p:sldId id="915" r:id="rId189"/>
    <p:sldId id="916" r:id="rId190"/>
    <p:sldId id="917" r:id="rId191"/>
    <p:sldId id="918" r:id="rId192"/>
    <p:sldId id="919" r:id="rId193"/>
    <p:sldId id="920" r:id="rId194"/>
    <p:sldId id="921" r:id="rId195"/>
    <p:sldId id="922" r:id="rId196"/>
    <p:sldId id="924" r:id="rId197"/>
    <p:sldId id="925" r:id="rId198"/>
    <p:sldId id="927" r:id="rId199"/>
    <p:sldId id="926" r:id="rId200"/>
    <p:sldId id="928" r:id="rId201"/>
    <p:sldId id="930" r:id="rId202"/>
    <p:sldId id="929" r:id="rId203"/>
    <p:sldId id="931" r:id="rId204"/>
    <p:sldId id="969" r:id="rId205"/>
    <p:sldId id="970" r:id="rId206"/>
    <p:sldId id="968" r:id="rId207"/>
    <p:sldId id="940" r:id="rId208"/>
    <p:sldId id="939" r:id="rId209"/>
    <p:sldId id="641" r:id="rId2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wei li" initials="Jl [3] [2] [2] [2]" lastIdx="1" clrIdx="0"/>
  <p:cmAuthor id="2" name="Jiwei li" initials="Jl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7"/>
    <p:restoredTop sz="94647"/>
  </p:normalViewPr>
  <p:slideViewPr>
    <p:cSldViewPr snapToGrid="0" snapToObjects="1" showGuides="1">
      <p:cViewPr>
        <p:scale>
          <a:sx n="100" d="100"/>
          <a:sy n="100" d="100"/>
        </p:scale>
        <p:origin x="-152" y="1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commentAuthors" Target="comment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11T21:28:27.61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2" dt="2017-04-09T11:44:32.022" idx="4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2" dt="2017-04-09T11:44:32.022" idx="4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2" dt="2017-04-09T11:44:32.022" idx="4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4-08T18:39:24.731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725F4-F3D6-5D4E-8504-0FF3431D335D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950BD-8C06-5C49-A13B-6C0C0813E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35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050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13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7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23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way around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34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43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knowledgebase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tell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</a:t>
            </a:r>
            <a:r>
              <a:rPr lang="zh-CN" altLang="en-US" baseline="0" dirty="0"/>
              <a:t> </a:t>
            </a:r>
            <a:r>
              <a:rPr lang="en-US" altLang="zh-CN" baseline="0" dirty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 ask one user 100 questions, the 100 responses you will generate are not independent because the same user representation will be </a:t>
            </a:r>
            <a:r>
              <a:rPr lang="en-US" baseline="0" dirty="0" err="1"/>
              <a:t>incoproaated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2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speaker-addressee interaction patterns within the conversation.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speaker,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addresse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26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99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propose to measure the ease of answering a generated turn by using the negative log likelihood of </a:t>
            </a:r>
            <a:r>
              <a:rPr lang="en-US" dirty="0" err="1"/>
              <a:t>reponding</a:t>
            </a:r>
            <a:r>
              <a:rPr lang="en-US" dirty="0"/>
              <a:t> to that utterance with a dull response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4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917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53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1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17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33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9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99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0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30%</a:t>
            </a:r>
            <a:r>
              <a:rPr lang="en-US" baseline="0" dirty="0"/>
              <a:t> percent.   </a:t>
            </a:r>
            <a:r>
              <a:rPr lang="en-US" dirty="0"/>
              <a:t>This behavior is ascribed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54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</a:t>
            </a:r>
            <a:r>
              <a:rPr lang="en-US" dirty="0" err="1"/>
              <a:t>unreasoble</a:t>
            </a:r>
            <a:r>
              <a:rPr lang="en-US" baseline="0" dirty="0"/>
              <a:t> to generate .    Developing a </a:t>
            </a:r>
            <a:r>
              <a:rPr lang="en-US" baseline="0" dirty="0" err="1"/>
              <a:t>chatbot</a:t>
            </a:r>
            <a:r>
              <a:rPr lang="en-US" baseline="0" dirty="0"/>
              <a:t> is not just about generating reasonable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2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</a:t>
            </a:r>
            <a:r>
              <a:rPr lang="en-US" dirty="0" err="1"/>
              <a:t>unreasoble</a:t>
            </a:r>
            <a:r>
              <a:rPr lang="en-US" baseline="0" dirty="0"/>
              <a:t> to generate .    Developing a </a:t>
            </a:r>
            <a:r>
              <a:rPr lang="en-US" baseline="0" dirty="0" err="1"/>
              <a:t>chatbot</a:t>
            </a:r>
            <a:r>
              <a:rPr lang="en-US" baseline="0" dirty="0"/>
              <a:t> is not just about generating reasonable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94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  <a:r>
              <a:rPr lang="en-US" baseline="0" dirty="0"/>
              <a:t>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8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deep learning model manage</a:t>
            </a:r>
            <a:r>
              <a:rPr lang="en-US" baseline="0" dirty="0"/>
              <a:t> to cluster all phrases that are semantically related to I don’t know.</a:t>
            </a:r>
            <a:endParaRPr lang="en-US" dirty="0"/>
          </a:p>
          <a:p>
            <a:r>
              <a:rPr lang="en-US" dirty="0"/>
              <a:t>Most comprehensive</a:t>
            </a:r>
            <a:r>
              <a:rPr lang="en-US" baseline="0" dirty="0"/>
              <a:t> “I don</a:t>
            </a:r>
            <a:r>
              <a:rPr lang="uk-UA" baseline="0" dirty="0"/>
              <a:t>’</a:t>
            </a:r>
            <a:r>
              <a:rPr lang="en-US" baseline="0" dirty="0"/>
              <a:t>t know”</a:t>
            </a:r>
            <a:r>
              <a:rPr lang="en-US" dirty="0"/>
              <a:t> list I have ever seen  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0F0C9-E731-8643-95CF-01AA184F758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2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DC5D-B589-BF4A-8CF4-FB95DB54D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C7F48-4F79-5F46-8C16-4284AD084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D9B63-2BD7-714F-A9FF-4F2530C9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5F5B5-B155-E647-B5F2-646AECD8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F84F4-9C75-CC42-946B-DCD3091E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9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58D2-1852-744C-9A79-E81A8FC1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07927-DCBE-A74E-9891-597626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9BF68-93DA-554C-BBA2-9553BD62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2EE0A-81EE-B349-878A-ACFFEE04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C87A1-C3B2-2F4F-9EF3-70293136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DE05E-76C3-884D-B58C-F4D2E3504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02A15-E64B-C74A-B84B-7E07A4A4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D6918-3220-1943-A0F4-25A5D160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5CB70-5ED4-FE4A-B5BF-40A0925A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0642-E3E5-CF4C-9CCE-FF865EB9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2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DE10-76FD-C24A-855E-B1FB317E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4552-5727-9645-AA01-A94088703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B3A7C-7AE5-9547-A136-140259FF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3898B-49D6-DB46-8942-78935BA1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FFE08-E90B-5D41-B67F-03378244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7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8A73-DAAC-4647-9425-F74758E2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8FE3-BCC4-9B4F-B07F-67BF45DA7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F5E91-BD3E-E54B-A85B-B771CAAC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E164F-CD2F-BE4C-A1E3-5E42C0C5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FC986-9A40-C849-ADDE-DFEA66C4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7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0A2F-D3F9-1E43-A72C-785A8524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9F4BA-6025-5949-AA7C-5813F64DB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6FD9E-6A22-F34E-9169-E3FC92120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20ADA-1CED-3D47-98C7-DC0713E2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31EEB-46C7-1C44-A73C-70889181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C055A-04BB-EC46-850E-94D4EC68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8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D251-B38B-9541-B9B8-6A938894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79ED-0C0C-EC46-9505-268B753ED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09961-94C8-4D4B-A4C5-89966CC88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312BF-ED90-0841-AC67-01D4D5778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CE5C3-4AD0-734E-98EE-FD1CC1921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8348E-02FD-D44A-A6B4-33D69922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06053-6EB1-7944-8FD3-7DDE0897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78970-3DF0-8740-8FCE-B0ADD144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7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76A2-398B-274B-A169-EFF1F561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94CA7-A891-AC43-A40D-3C585C4E0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8E62E-97B9-6C4D-A785-9707F811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25A43-2CF6-5643-8E34-1106D890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7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79992-8344-F344-8144-37FB5D31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2BA7F-06B4-0F4E-BEB5-8F06E398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676FA-7424-EA4D-9A19-30C3E6CB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2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1B90-19FE-C649-A293-9246A248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C8F3-679F-754F-9354-14970B19F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3B185-3F30-9C47-8BD3-8E6E18B38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2A52B-ADAB-A242-89FD-2AF3B7DE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B4109-FFB8-3D48-A686-5118421F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67327-C775-C243-A1BC-50BFC53C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9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8411-6A37-E849-B9E8-239EA6B9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86CF8-5A75-614A-B49C-936F40C67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569B9-6104-4E47-B6EF-5B898FE64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67188-DAC1-624C-B80B-B5C4013A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4A985-9029-864C-A58C-436E1669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E2F82-FD26-6A4E-BC8A-351036D2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1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098574-5767-8D4E-8C12-38A0C57AB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96262-AEDA-EA40-977D-4B23ADBBD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072E-039D-F548-8DA4-82C4259A2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2A6F2-A0E3-B24F-A2C2-157BE8F447BF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F956A-0C65-D547-BFD8-3A80AB4BA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872B-401E-0C41-91AA-FDFF9E858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36F7F-CE6C-3645-AE97-02BFE628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9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9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9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5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5.xml"/><Relationship Id="rId4" Type="http://schemas.openxmlformats.org/officeDocument/2006/relationships/image" Target="../media/image5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5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omments" Target="../comments/comment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omments" Target="../comments/comment9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0.xml"/><Relationship Id="rId3" Type="http://schemas.openxmlformats.org/officeDocument/2006/relationships/image" Target="../media/image10.png"/><Relationship Id="rId7" Type="http://schemas.openxmlformats.org/officeDocument/2006/relationships/image" Target="../media/image5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.png"/><Relationship Id="rId7" Type="http://schemas.openxmlformats.org/officeDocument/2006/relationships/image" Target="../media/image5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comments" Target="../comments/comment11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63DE-EAFB-AD4E-A175-8C12E3D78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Chit-Chat Dialogue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8C8F8-759F-DD43-A143-8A1FDD1958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USC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/>
              <a:t>November 16,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F422-131B-A34C-A51D-8C3192AA734F}"/>
              </a:ext>
            </a:extLst>
          </p:cNvPr>
          <p:cNvSpPr txBox="1"/>
          <p:nvPr/>
        </p:nvSpPr>
        <p:spPr>
          <a:xfrm>
            <a:off x="308225" y="6503542"/>
            <a:ext cx="27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</a:t>
            </a:r>
            <a:r>
              <a:rPr lang="en-US" dirty="0" err="1"/>
              <a:t>Jurafsky</a:t>
            </a:r>
            <a:r>
              <a:rPr lang="en-US" dirty="0"/>
              <a:t>, </a:t>
            </a:r>
            <a:r>
              <a:rPr lang="en-US" dirty="0" err="1"/>
              <a:t>Jiwei</a:t>
            </a:r>
            <a:r>
              <a:rPr lang="en-US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65818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ELIZA (1966)</a:t>
            </a:r>
          </a:p>
          <a:p>
            <a:r>
              <a:rPr lang="en-US" dirty="0"/>
              <a:t>PARRY (1968)</a:t>
            </a:r>
          </a:p>
          <a:p>
            <a:pPr marL="319088" lvl="1" indent="0">
              <a:buNone/>
            </a:pPr>
            <a:r>
              <a:rPr lang="en-US" dirty="0"/>
              <a:t>The first system to pass the Turing test!!!!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ALICE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CLEVER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Microsoft Little Bing  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小冰</a:t>
            </a:r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717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(No cherry-picking)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02835" y="2477685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16282" y="2926605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02354" y="3375525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02354" y="3819591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784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(No cherry-picking)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80465" y="4736853"/>
            <a:ext cx="1290581" cy="278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76670" y="4294593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667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(No cherry-picking)</a:t>
            </a:r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46" y="2030504"/>
            <a:ext cx="4493329" cy="3965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36305" y="5649197"/>
            <a:ext cx="779977" cy="278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36305" y="5170770"/>
            <a:ext cx="739612" cy="2655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701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D13F-3093-8B4F-960D-F45D3588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0F2F9-0BB0-7840-94C3-EFA691912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responses</a:t>
            </a:r>
          </a:p>
          <a:p>
            <a:r>
              <a:rPr lang="en-US" dirty="0"/>
              <a:t>Speaker not consistent</a:t>
            </a:r>
          </a:p>
          <a:p>
            <a:r>
              <a:rPr lang="en-US" dirty="0">
                <a:solidFill>
                  <a:srgbClr val="FF0000"/>
                </a:solidFill>
              </a:rPr>
              <a:t>Appropriate reward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9658B-ED5B-444E-935F-8A7BB7C60896}"/>
              </a:ext>
            </a:extLst>
          </p:cNvPr>
          <p:cNvSpPr txBox="1"/>
          <p:nvPr/>
        </p:nvSpPr>
        <p:spPr>
          <a:xfrm>
            <a:off x="689548" y="6026046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(Work of </a:t>
            </a:r>
            <a:r>
              <a:rPr lang="en-US" dirty="0" err="1"/>
              <a:t>Jiwei</a:t>
            </a:r>
            <a:r>
              <a:rPr lang="en-US" dirty="0"/>
              <a:t> Li)</a:t>
            </a:r>
          </a:p>
        </p:txBody>
      </p:sp>
    </p:spTree>
    <p:extLst>
      <p:ext uri="{BB962C8B-B14F-4D97-AF65-F5344CB8AC3E}">
        <p14:creationId xmlns:p14="http://schemas.microsoft.com/office/powerpoint/2010/main" val="9761391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success?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ull and generic responses.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C6CD3-47EA-C247-9C45-D76051C0E860}"/>
              </a:ext>
            </a:extLst>
          </p:cNvPr>
          <p:cNvSpPr/>
          <p:nvPr/>
        </p:nvSpPr>
        <p:spPr>
          <a:xfrm>
            <a:off x="603683" y="6176963"/>
            <a:ext cx="6885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"Deep Reinforcement Learning for Dialogue Generation" – Li et al. 2016</a:t>
            </a:r>
          </a:p>
        </p:txBody>
      </p:sp>
    </p:spTree>
    <p:extLst>
      <p:ext uri="{BB962C8B-B14F-4D97-AF65-F5344CB8AC3E}">
        <p14:creationId xmlns:p14="http://schemas.microsoft.com/office/powerpoint/2010/main" val="21475391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ull and generic responses.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67752" y="2460812"/>
            <a:ext cx="835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“I don’t know“ problem (</a:t>
            </a:r>
            <a:r>
              <a:rPr lang="en-US" sz="2000" dirty="0" err="1"/>
              <a:t>Sordoni</a:t>
            </a:r>
            <a:r>
              <a:rPr lang="en-US" sz="2000" dirty="0"/>
              <a:t> et al., 2015; </a:t>
            </a:r>
            <a:r>
              <a:rPr lang="en-US" sz="2000" dirty="0" err="1"/>
              <a:t>Serban</a:t>
            </a:r>
            <a:r>
              <a:rPr lang="en-US" sz="2000" dirty="0"/>
              <a:t> et al.,2015; 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15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Do you love me 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464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success?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ull and generic responses.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Repetitive</a:t>
            </a:r>
            <a:r>
              <a:rPr lang="zh-CN" altLang="en-US" dirty="0"/>
              <a:t> </a:t>
            </a:r>
            <a:r>
              <a:rPr lang="en-US" altLang="zh-CN" dirty="0"/>
              <a:t>responses.</a:t>
            </a:r>
            <a:r>
              <a:rPr lang="en-US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19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642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69766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324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457211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6030458" y="406108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8767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6030458" y="406108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1595437" y="4855527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No,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shut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17460" y="5194946"/>
            <a:ext cx="24204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8800" b="1" dirty="0"/>
              <a:t>……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4865062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2" y="1232344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6030458" y="406108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1595437" y="4855527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See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later</a:t>
            </a:r>
            <a:r>
              <a:rPr lang="zh-CN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Palatino Linotype" panose="02040502050505030304" pitchFamily="18" charset="0"/>
              </a:rPr>
              <a:t>!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5262" y="684873"/>
            <a:ext cx="7572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4000" dirty="0"/>
              <a:t>Problem</a:t>
            </a:r>
            <a:r>
              <a:rPr lang="zh-CN" altLang="en-US" sz="4000" dirty="0"/>
              <a:t> </a:t>
            </a:r>
            <a:r>
              <a:rPr lang="en-US" altLang="zh-CN" sz="4000" dirty="0"/>
              <a:t>2:</a:t>
            </a:r>
            <a:r>
              <a:rPr lang="zh-CN" altLang="en-US" sz="4000" dirty="0"/>
              <a:t> </a:t>
            </a:r>
            <a:r>
              <a:rPr lang="en-US" altLang="zh-CN" sz="4000" dirty="0"/>
              <a:t>Repetitive</a:t>
            </a:r>
            <a:r>
              <a:rPr lang="zh-CN" altLang="en-US" sz="4000" dirty="0"/>
              <a:t> </a:t>
            </a:r>
            <a:r>
              <a:rPr lang="en-US" altLang="zh-CN" sz="4000" dirty="0"/>
              <a:t>responses.</a:t>
            </a:r>
            <a:r>
              <a:rPr lang="en-US" sz="40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17460" y="5194946"/>
            <a:ext cx="24204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8800" b="1" dirty="0"/>
              <a:t>……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8839495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success?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ull and generic responses.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Repetitive</a:t>
            </a:r>
            <a:r>
              <a:rPr lang="zh-CN" altLang="en-US" dirty="0"/>
              <a:t> </a:t>
            </a:r>
            <a:r>
              <a:rPr lang="en-US" altLang="zh-CN" dirty="0"/>
              <a:t>responses.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267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343" y="1377649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85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343" y="1377649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955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343" y="1377649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699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" y="1599403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475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097346"/>
            <a:ext cx="1258984" cy="2159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003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37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Sometimes for fun</a:t>
            </a:r>
          </a:p>
          <a:p>
            <a:pPr marL="0" indent="0">
              <a:buNone/>
            </a:pPr>
            <a:r>
              <a:rPr lang="en-US" sz="4000" dirty="0"/>
              <a:t>	</a:t>
            </a:r>
          </a:p>
          <a:p>
            <a:pPr marL="0" indent="0">
              <a:buNone/>
            </a:pPr>
            <a:r>
              <a:rPr lang="en-US" sz="4000" dirty="0"/>
              <a:t>But originally designed as a testbed for clinical therapy</a:t>
            </a:r>
          </a:p>
          <a:p>
            <a:pPr marL="0" indent="0">
              <a:buNone/>
            </a:pPr>
            <a:r>
              <a:rPr lang="en-US" sz="4000" dirty="0"/>
              <a:t>	(And still used that way!)</a:t>
            </a:r>
          </a:p>
        </p:txBody>
      </p:sp>
    </p:spTree>
    <p:extLst>
      <p:ext uri="{BB962C8B-B14F-4D97-AF65-F5344CB8AC3E}">
        <p14:creationId xmlns:p14="http://schemas.microsoft.com/office/powerpoint/2010/main" val="3231324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449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464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921643" y="2340244"/>
            <a:ext cx="2013489" cy="1072236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31865" y="1681418"/>
            <a:ext cx="184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Bad Action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88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920514" y="3638446"/>
            <a:ext cx="4662321" cy="1042043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04153" y="5975950"/>
            <a:ext cx="184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Outcome</a:t>
            </a:r>
            <a:endParaRPr lang="en-US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Short-sighted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r>
              <a:rPr lang="zh-CN" altLang="en-US" dirty="0"/>
              <a:t> </a:t>
            </a:r>
            <a:r>
              <a:rPr lang="en-US" altLang="zh-CN" dirty="0"/>
              <a:t>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148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030458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1583912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16 ?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030458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2278752" y="4532903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15" name="Bulle rectangulaire 17"/>
          <p:cNvSpPr/>
          <p:nvPr/>
        </p:nvSpPr>
        <p:spPr>
          <a:xfrm flipH="1">
            <a:off x="6127393" y="4928460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don 't know what you 're talking about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387567" y="5677432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 't know what you 're saying</a:t>
            </a: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920514" y="3638446"/>
            <a:ext cx="4662321" cy="1042043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553" y="4230459"/>
            <a:ext cx="1258984" cy="2159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4661" y="1613418"/>
            <a:ext cx="1258984" cy="2159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33306" y="5951302"/>
            <a:ext cx="2887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Outcome</a:t>
            </a:r>
            <a:r>
              <a:rPr lang="zh-CN" altLang="en-US" b="1" dirty="0"/>
              <a:t> </a:t>
            </a:r>
            <a:r>
              <a:rPr lang="en-US" altLang="zh-CN" b="1" dirty="0"/>
              <a:t>does</a:t>
            </a:r>
            <a:r>
              <a:rPr lang="zh-CN" altLang="en-US" b="1" dirty="0"/>
              <a:t> </a:t>
            </a:r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en-US" altLang="zh-CN" b="1" dirty="0"/>
              <a:t>emerge</a:t>
            </a:r>
            <a:r>
              <a:rPr lang="zh-CN" altLang="en-US" b="1" dirty="0"/>
              <a:t> </a:t>
            </a:r>
            <a:r>
              <a:rPr lang="en-US" altLang="zh-CN" b="1" dirty="0"/>
              <a:t>until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few</a:t>
            </a:r>
            <a:r>
              <a:rPr lang="zh-CN" altLang="en-US" b="1" dirty="0"/>
              <a:t> </a:t>
            </a:r>
            <a:r>
              <a:rPr lang="en-US" altLang="zh-CN" b="1" dirty="0"/>
              <a:t>turns</a:t>
            </a:r>
            <a:r>
              <a:rPr lang="zh-CN" altLang="en-US" b="1" dirty="0"/>
              <a:t> </a:t>
            </a:r>
            <a:r>
              <a:rPr lang="en-US" altLang="zh-CN" b="1" dirty="0"/>
              <a:t>later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Can reinforcement learning handle this?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8848165" y="4711483"/>
            <a:ext cx="13447" cy="126446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130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reinforcement learning handle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5BBDA-CDA6-3C49-9514-420CE3AB7703}"/>
              </a:ext>
            </a:extLst>
          </p:cNvPr>
          <p:cNvSpPr txBox="1"/>
          <p:nvPr/>
        </p:nvSpPr>
        <p:spPr>
          <a:xfrm>
            <a:off x="2149663" y="2137370"/>
            <a:ext cx="7892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RL in a nutshell: you're in a </a:t>
            </a:r>
            <a:r>
              <a:rPr lang="en-US" sz="2400" u="sng" dirty="0"/>
              <a:t>state</a:t>
            </a:r>
            <a:r>
              <a:rPr lang="en-US" sz="2400" dirty="0"/>
              <a:t>, you can take some </a:t>
            </a:r>
            <a:r>
              <a:rPr lang="en-US" sz="2400" u="sng" dirty="0"/>
              <a:t>actions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at some point you get a </a:t>
            </a:r>
            <a:r>
              <a:rPr lang="en-US" sz="2400" u="sng" dirty="0"/>
              <a:t>reward</a:t>
            </a:r>
            <a:r>
              <a:rPr lang="en-US" sz="2400" dirty="0"/>
              <a:t>. Change behavior to maximize</a:t>
            </a:r>
            <a:br>
              <a:rPr lang="en-US" sz="2400" dirty="0"/>
            </a:br>
            <a:r>
              <a:rPr lang="en-US" sz="2400" dirty="0"/>
              <a:t>your expected reward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8695C-06B9-644A-A5A3-0890D82CDE46}"/>
              </a:ext>
            </a:extLst>
          </p:cNvPr>
          <p:cNvSpPr txBox="1"/>
          <p:nvPr/>
        </p:nvSpPr>
        <p:spPr>
          <a:xfrm>
            <a:off x="2149663" y="3619500"/>
            <a:ext cx="75025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Supervised Learning: For every data item, you know if your labels are right or wrong and by how much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Unsupervised Learning: You have a bunch of unlabeled data, and nobody ever tells you anything about your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Reinforcement Learning: You occasionally get feedback on how you're doing but not about the specific labels</a:t>
            </a:r>
          </a:p>
        </p:txBody>
      </p:sp>
    </p:spTree>
    <p:extLst>
      <p:ext uri="{BB962C8B-B14F-4D97-AF65-F5344CB8AC3E}">
        <p14:creationId xmlns:p14="http://schemas.microsoft.com/office/powerpoint/2010/main" val="39189692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 for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870723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State </a:t>
            </a:r>
          </a:p>
        </p:txBody>
      </p:sp>
      <p:sp>
        <p:nvSpPr>
          <p:cNvPr id="1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1" y="4115424"/>
            <a:ext cx="1258984" cy="21590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931" y="42671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78196" y="4382136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788288" y="325925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880553" y="3374241"/>
            <a:ext cx="494907" cy="84842"/>
            <a:chOff x="2375398" y="5125821"/>
            <a:chExt cx="494907" cy="84842"/>
          </a:xfrm>
        </p:grpSpPr>
        <p:sp>
          <p:nvSpPr>
            <p:cNvPr id="13" name="Oval 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793794" y="42693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886059" y="4384362"/>
            <a:ext cx="494907" cy="84842"/>
            <a:chOff x="2375398" y="5125821"/>
            <a:chExt cx="494907" cy="84842"/>
          </a:xfrm>
        </p:grpSpPr>
        <p:sp>
          <p:nvSpPr>
            <p:cNvPr id="21" name="Oval 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767145" y="42606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59410" y="4375676"/>
            <a:ext cx="494907" cy="84842"/>
            <a:chOff x="2375398" y="5125821"/>
            <a:chExt cx="494907" cy="84842"/>
          </a:xfrm>
        </p:grpSpPr>
        <p:sp>
          <p:nvSpPr>
            <p:cNvPr id="27" name="Oval 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786629" y="42606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4878894" y="4375676"/>
            <a:ext cx="494907" cy="84842"/>
            <a:chOff x="2375398" y="5125821"/>
            <a:chExt cx="494907" cy="84842"/>
          </a:xfrm>
        </p:grpSpPr>
        <p:sp>
          <p:nvSpPr>
            <p:cNvPr id="33" name="Oval 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2796675" y="32635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2888940" y="3378571"/>
            <a:ext cx="494907" cy="84842"/>
            <a:chOff x="2375398" y="5125821"/>
            <a:chExt cx="494907" cy="84842"/>
          </a:xfrm>
        </p:grpSpPr>
        <p:sp>
          <p:nvSpPr>
            <p:cNvPr id="39" name="Oval 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3780358" y="325510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3872623" y="3370095"/>
            <a:ext cx="494907" cy="84842"/>
            <a:chOff x="2375398" y="5125821"/>
            <a:chExt cx="494907" cy="84842"/>
          </a:xfrm>
        </p:grpSpPr>
        <p:sp>
          <p:nvSpPr>
            <p:cNvPr id="45" name="Oval 4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4787197" y="325200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2116467" y="3567803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24330" y="3572133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097681" y="3563657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117165" y="3560558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449359" y="3413527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457746" y="3409381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441429" y="3406282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4869710" y="3359653"/>
            <a:ext cx="494907" cy="84842"/>
            <a:chOff x="2375398" y="5125821"/>
            <a:chExt cx="494907" cy="84842"/>
          </a:xfrm>
        </p:grpSpPr>
        <p:sp>
          <p:nvSpPr>
            <p:cNvPr id="58" name="Oval 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1790054" y="4709589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865477" y="4732157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old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853187" y="4732157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788561" y="473273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" name="Rectangle 1"/>
          <p:cNvSpPr/>
          <p:nvPr/>
        </p:nvSpPr>
        <p:spPr>
          <a:xfrm>
            <a:off x="4652682" y="3052482"/>
            <a:ext cx="968189" cy="726142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211511" y="5412067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" y="1863913"/>
            <a:ext cx="952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18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Action</a:t>
            </a:r>
          </a:p>
        </p:txBody>
      </p:sp>
      <p:sp>
        <p:nvSpPr>
          <p:cNvPr id="1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654299"/>
            <a:ext cx="1258984" cy="215904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99" y="1574777"/>
            <a:ext cx="1258984" cy="2159044"/>
          </a:xfrm>
          <a:prstGeom prst="rect">
            <a:avLst/>
          </a:prstGeom>
        </p:spPr>
      </p:pic>
      <p:sp>
        <p:nvSpPr>
          <p:cNvPr id="68" name="Bulle rectangulaire 17"/>
          <p:cNvSpPr/>
          <p:nvPr/>
        </p:nvSpPr>
        <p:spPr>
          <a:xfrm flipH="1">
            <a:off x="6958305" y="289233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'm 16 .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734860" y="2717073"/>
            <a:ext cx="2220882" cy="10167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" y="1863913"/>
            <a:ext cx="9525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62" y="1969433"/>
            <a:ext cx="50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17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310496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altLang="en-US"/>
              <a:t>Eliza: </a:t>
            </a:r>
            <a:r>
              <a:rPr lang="en-US" altLang="en-US" dirty="0" err="1"/>
              <a:t>Weizenbaum</a:t>
            </a:r>
            <a:r>
              <a:rPr lang="en-US" altLang="en-US" dirty="0"/>
              <a:t> (1966)</a:t>
            </a:r>
          </a:p>
        </p:txBody>
      </p:sp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905000" y="1219200"/>
            <a:ext cx="8763000" cy="4038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Men are all alike.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IN WHAT WAY</a:t>
            </a:r>
            <a:br>
              <a:rPr lang="en-US" dirty="0"/>
            </a:br>
            <a:r>
              <a:rPr lang="en-US" dirty="0"/>
              <a:t>They're always bugging us about something or other.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CAN YOU THINK OF A SPECIFIC EXAMPLE </a:t>
            </a:r>
          </a:p>
          <a:p>
            <a:pPr marL="0" indent="0">
              <a:buNone/>
            </a:pPr>
            <a:r>
              <a:rPr lang="en-US" dirty="0"/>
              <a:t>Well, my boyfriend made me come here.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BOYFRIEND MADE YOU COME HERE </a:t>
            </a:r>
          </a:p>
          <a:p>
            <a:pPr marL="0" indent="0">
              <a:buNone/>
            </a:pPr>
            <a:r>
              <a:rPr lang="en-US" dirty="0"/>
              <a:t>He says I'm depressed much of the time.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I AM SORRY TO HEAR YOU ARE DEPRESSED </a:t>
            </a:r>
          </a:p>
          <a:p>
            <a:pPr marL="0" indent="0">
              <a:buNone/>
            </a:pPr>
            <a:r>
              <a:rPr lang="en-US" dirty="0"/>
              <a:t>...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WHO ELSE IN YOUR FAMILY TAKES CARE 0F YOU?</a:t>
            </a:r>
            <a:br>
              <a:rPr lang="en-US" dirty="0"/>
            </a:br>
            <a:r>
              <a:rPr lang="en-US" dirty="0"/>
              <a:t>My father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YOUR FATHER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14722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15" name="Bulle rectangulaire 18"/>
          <p:cNvSpPr/>
          <p:nvPr/>
        </p:nvSpPr>
        <p:spPr>
          <a:xfrm flipH="1">
            <a:off x="1514755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654299"/>
            <a:ext cx="1258984" cy="215904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99" y="1574777"/>
            <a:ext cx="1258984" cy="2159044"/>
          </a:xfrm>
          <a:prstGeom prst="rect">
            <a:avLst/>
          </a:prstGeom>
        </p:spPr>
      </p:pic>
      <p:sp>
        <p:nvSpPr>
          <p:cNvPr id="68" name="Bulle rectangulaire 17"/>
          <p:cNvSpPr/>
          <p:nvPr/>
        </p:nvSpPr>
        <p:spPr>
          <a:xfrm flipH="1">
            <a:off x="6958305" y="289233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'm 16 .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" y="1863913"/>
            <a:ext cx="9525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62" y="1969433"/>
            <a:ext cx="50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260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150" y="1863913"/>
            <a:ext cx="481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Ease of answering</a:t>
            </a:r>
          </a:p>
        </p:txBody>
      </p:sp>
    </p:spTree>
    <p:extLst>
      <p:ext uri="{BB962C8B-B14F-4D97-AF65-F5344CB8AC3E}">
        <p14:creationId xmlns:p14="http://schemas.microsoft.com/office/powerpoint/2010/main" val="29704438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615" y="2848970"/>
            <a:ext cx="4882329" cy="1144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150" y="1863913"/>
            <a:ext cx="481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Ease of answering</a:t>
            </a:r>
          </a:p>
        </p:txBody>
      </p:sp>
    </p:spTree>
    <p:extLst>
      <p:ext uri="{BB962C8B-B14F-4D97-AF65-F5344CB8AC3E}">
        <p14:creationId xmlns:p14="http://schemas.microsoft.com/office/powerpoint/2010/main" val="4810263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863913"/>
            <a:ext cx="481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Ease of answering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615" y="2848970"/>
            <a:ext cx="4882329" cy="1144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6656" y="4516406"/>
            <a:ext cx="668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S: ”I don’t know what you are talking about”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05AE-8556-5144-BA39-CAE30E128765}"/>
              </a:ext>
            </a:extLst>
          </p:cNvPr>
          <p:cNvSpPr txBox="1"/>
          <p:nvPr/>
        </p:nvSpPr>
        <p:spPr>
          <a:xfrm>
            <a:off x="4047344" y="5162737"/>
            <a:ext cx="5352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other "boring" responses. We want to discourage</a:t>
            </a:r>
            <a:br>
              <a:rPr lang="en-US" dirty="0"/>
            </a:br>
            <a:r>
              <a:rPr lang="en-US" dirty="0"/>
              <a:t>generating a response the model will "bore out" on.</a:t>
            </a:r>
          </a:p>
        </p:txBody>
      </p:sp>
    </p:spTree>
    <p:extLst>
      <p:ext uri="{BB962C8B-B14F-4D97-AF65-F5344CB8AC3E}">
        <p14:creationId xmlns:p14="http://schemas.microsoft.com/office/powerpoint/2010/main" val="2857756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40123963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Information Flow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1651233" y="239251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6" y="3077379"/>
            <a:ext cx="1258984" cy="2159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77" y="1997857"/>
            <a:ext cx="1258984" cy="2159044"/>
          </a:xfrm>
          <a:prstGeom prst="rect">
            <a:avLst/>
          </a:prstGeom>
        </p:spPr>
      </p:pic>
      <p:sp>
        <p:nvSpPr>
          <p:cNvPr id="9" name="Bulle rectangulaire 17"/>
          <p:cNvSpPr/>
          <p:nvPr/>
        </p:nvSpPr>
        <p:spPr>
          <a:xfrm flipH="1">
            <a:off x="7094783" y="331541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See you later !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Bulle rectangulaire 18"/>
          <p:cNvSpPr/>
          <p:nvPr/>
        </p:nvSpPr>
        <p:spPr>
          <a:xfrm flipH="1">
            <a:off x="1837574" y="433277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</a:p>
        </p:txBody>
      </p:sp>
      <p:sp>
        <p:nvSpPr>
          <p:cNvPr id="18" name="Bulle rectangulaire 17"/>
          <p:cNvSpPr/>
          <p:nvPr/>
        </p:nvSpPr>
        <p:spPr>
          <a:xfrm flipH="1">
            <a:off x="7094783" y="5236423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See you later !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894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Information Flow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1651233" y="239251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6" y="3077379"/>
            <a:ext cx="1258984" cy="2159044"/>
          </a:xfrm>
          <a:prstGeom prst="rect">
            <a:avLst/>
          </a:prstGeom>
        </p:spPr>
      </p:pic>
      <p:sp>
        <p:nvSpPr>
          <p:cNvPr id="14" name="Bulle rectangulaire 18"/>
          <p:cNvSpPr/>
          <p:nvPr/>
        </p:nvSpPr>
        <p:spPr>
          <a:xfrm flipH="1">
            <a:off x="1837574" y="433277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See you later 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9712" y="3534770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4579" y="5446304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35845" y="360597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428110" y="3720969"/>
            <a:ext cx="494907" cy="84842"/>
            <a:chOff x="2375398" y="5125821"/>
            <a:chExt cx="494907" cy="84842"/>
          </a:xfrm>
        </p:grpSpPr>
        <p:sp>
          <p:nvSpPr>
            <p:cNvPr id="15" name="Oval 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346222" y="550708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438487" y="562207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>
            <a:stCxn id="12" idx="0"/>
          </p:cNvCxnSpPr>
          <p:nvPr/>
        </p:nvCxnSpPr>
        <p:spPr>
          <a:xfrm flipH="1" flipV="1">
            <a:off x="3666380" y="3077379"/>
            <a:ext cx="1" cy="52860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0"/>
          </p:cNvCxnSpPr>
          <p:nvPr/>
        </p:nvCxnSpPr>
        <p:spPr>
          <a:xfrm flipH="1" flipV="1">
            <a:off x="3676757" y="5017636"/>
            <a:ext cx="1" cy="48944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29" y="3760255"/>
            <a:ext cx="4564759" cy="6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86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633080"/>
            <a:ext cx="3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Meaningfulness</a:t>
            </a:r>
          </a:p>
        </p:txBody>
      </p:sp>
      <p:sp>
        <p:nvSpPr>
          <p:cNvPr id="26" name="Bulle rectangulaire 18"/>
          <p:cNvSpPr/>
          <p:nvPr/>
        </p:nvSpPr>
        <p:spPr>
          <a:xfrm flipH="1">
            <a:off x="2579280" y="2846482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83" y="3531348"/>
            <a:ext cx="1258984" cy="2159044"/>
          </a:xfrm>
          <a:prstGeom prst="rect">
            <a:avLst/>
          </a:prstGeom>
        </p:spPr>
      </p:pic>
      <p:sp>
        <p:nvSpPr>
          <p:cNvPr id="29" name="Bulle rectangulaire 17"/>
          <p:cNvSpPr/>
          <p:nvPr/>
        </p:nvSpPr>
        <p:spPr>
          <a:xfrm flipH="1">
            <a:off x="8022830" y="3769382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'm 16 .</a:t>
            </a:r>
            <a:endParaRPr lang="en-US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99385" y="3594122"/>
            <a:ext cx="2220882" cy="101674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78381" y="2808139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41014" y="3004249"/>
            <a:ext cx="19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22" y="5198079"/>
            <a:ext cx="5375583" cy="5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49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4150" y="196477"/>
            <a:ext cx="10497670" cy="1667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Notations: </a:t>
            </a:r>
            <a:r>
              <a:rPr lang="en-US" b="1" dirty="0">
                <a:solidFill>
                  <a:srgbClr val="C00000"/>
                </a:solidFill>
              </a:rPr>
              <a:t>Reward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150" y="1633079"/>
            <a:ext cx="4583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400" dirty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400" dirty="0"/>
              <a:t>Meaningfulness      R3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19" y="3776037"/>
            <a:ext cx="4588198" cy="7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007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752600" y="152400"/>
            <a:ext cx="8763000" cy="4038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en-US" dirty="0"/>
              <a:t>You are like my father in some ways.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RESEMBLANCE DO YOU SEE</a:t>
            </a:r>
          </a:p>
          <a:p>
            <a:pPr marL="0" indent="0">
              <a:buNone/>
            </a:pPr>
            <a:r>
              <a:rPr lang="en-US" altLang="en-US" dirty="0"/>
              <a:t>You are not very aggressive but I think you don’t want me to notice that.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MAKES YOU THINK I AM NOT AGGRESSIVE</a:t>
            </a:r>
          </a:p>
          <a:p>
            <a:pPr marL="0" indent="0">
              <a:buNone/>
            </a:pPr>
            <a:r>
              <a:rPr lang="en-US" altLang="en-US" dirty="0"/>
              <a:t>You don’t argue with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WHY DO YOU THINK I DON’T ARGUE WITH YOU</a:t>
            </a:r>
          </a:p>
          <a:p>
            <a:pPr marL="0" indent="0">
              <a:buNone/>
            </a:pPr>
            <a:r>
              <a:rPr lang="en-US" altLang="en-US" dirty="0"/>
              <a:t>You are afraid of me.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DOES IT PLEASE YOU TO BELIEVE I</a:t>
            </a:r>
            <a:r>
              <a:rPr lang="fr-FR" altLang="en-US" dirty="0">
                <a:solidFill>
                  <a:srgbClr val="00B050"/>
                </a:solidFill>
              </a:rPr>
              <a:t>’M AFRAID OF YOU</a:t>
            </a:r>
          </a:p>
          <a:p>
            <a:pPr marL="0" indent="0"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father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afraid</a:t>
            </a:r>
            <a:r>
              <a:rPr lang="fr-FR" dirty="0"/>
              <a:t> of </a:t>
            </a:r>
            <a:r>
              <a:rPr lang="fr-FR" dirty="0" err="1"/>
              <a:t>everybody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WHAT ELSE COMES TO MIND WHEN YOU THINK OF YOUR FATHER</a:t>
            </a:r>
          </a:p>
          <a:p>
            <a:pPr marL="0" indent="0">
              <a:buNone/>
            </a:pPr>
            <a:r>
              <a:rPr lang="fr-FR" dirty="0" err="1"/>
              <a:t>Bullies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DOES THAT HAVE ANYTHING TO DO WITH THE FACT THAT YOUR BOYFRIEND MADE YOU COME HERE</a:t>
            </a:r>
            <a:endParaRPr lang="en-US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311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8852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884994" y="2942325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42" y="2777537"/>
            <a:ext cx="475293" cy="356470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300" y="2699683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93718" y="243848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21463" y="4961835"/>
            <a:ext cx="22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89731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884994" y="2942325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42" y="2777537"/>
            <a:ext cx="475293" cy="356470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300" y="2699683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93718" y="243848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</p:cNvCxnSpPr>
          <p:nvPr/>
        </p:nvCxnSpPr>
        <p:spPr>
          <a:xfrm flipH="1" flipV="1">
            <a:off x="6114197" y="2955772"/>
            <a:ext cx="1024192" cy="218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448756" y="28231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541021" y="2938125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243138" y="2458396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21463" y="4961835"/>
            <a:ext cx="22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52640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6" name="Bulle rectangulaire 18"/>
          <p:cNvSpPr/>
          <p:nvPr/>
        </p:nvSpPr>
        <p:spPr>
          <a:xfrm flipH="1">
            <a:off x="2367199" y="1452684"/>
            <a:ext cx="3514985" cy="7855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A message from training 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615" y="1775501"/>
            <a:ext cx="1238816" cy="123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0753" y="129365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8576074" y="171155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668339" y="1826542"/>
            <a:ext cx="494907" cy="84842"/>
            <a:chOff x="2375398" y="5125821"/>
            <a:chExt cx="494907" cy="84842"/>
          </a:xfrm>
        </p:grpSpPr>
        <p:sp>
          <p:nvSpPr>
            <p:cNvPr id="10" name="Oval 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18" y="1911384"/>
            <a:ext cx="1017448" cy="174483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884994" y="2942325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42" y="2777537"/>
            <a:ext cx="475293" cy="356470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7138389" y="269968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8300" y="2699683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93718" y="2438480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</a:t>
            </a:r>
          </a:p>
        </p:txBody>
      </p:sp>
      <p:cxnSp>
        <p:nvCxnSpPr>
          <p:cNvPr id="23" name="Straight Arrow Connector 22"/>
          <p:cNvCxnSpPr>
            <a:stCxn id="6" idx="1"/>
            <a:endCxn id="8" idx="1"/>
          </p:cNvCxnSpPr>
          <p:nvPr/>
        </p:nvCxnSpPr>
        <p:spPr>
          <a:xfrm>
            <a:off x="5882184" y="1845459"/>
            <a:ext cx="2693890" cy="2036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08" y="3217003"/>
            <a:ext cx="1017448" cy="1744832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7" idx="3"/>
          </p:cNvCxnSpPr>
          <p:nvPr/>
        </p:nvCxnSpPr>
        <p:spPr>
          <a:xfrm flipH="1" flipV="1">
            <a:off x="6114197" y="2955772"/>
            <a:ext cx="1024192" cy="2189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448756" y="28231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541021" y="2938125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243138" y="2458396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Encode</a:t>
            </a:r>
          </a:p>
        </p:txBody>
      </p:sp>
      <p:sp>
        <p:nvSpPr>
          <p:cNvPr id="34" name="Bulle rectangulaire 17"/>
          <p:cNvSpPr/>
          <p:nvPr/>
        </p:nvSpPr>
        <p:spPr>
          <a:xfrm flipH="1">
            <a:off x="7168203" y="3904225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56" y="3982079"/>
            <a:ext cx="475293" cy="356470"/>
          </a:xfrm>
          <a:prstGeom prst="rect">
            <a:avLst/>
          </a:prstGeom>
        </p:spPr>
      </p:pic>
      <p:sp>
        <p:nvSpPr>
          <p:cNvPr id="36" name="Bulle rectangulaire 17"/>
          <p:cNvSpPr/>
          <p:nvPr/>
        </p:nvSpPr>
        <p:spPr>
          <a:xfrm flipH="1">
            <a:off x="7168203" y="3904225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88114" y="3904225"/>
            <a:ext cx="87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r2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541021" y="4135272"/>
            <a:ext cx="1432985" cy="2729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41021" y="3664607"/>
            <a:ext cx="9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21463" y="4961835"/>
            <a:ext cx="22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8866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ulle rectangulaire 17"/>
          <p:cNvSpPr/>
          <p:nvPr/>
        </p:nvSpPr>
        <p:spPr>
          <a:xfrm flipH="1">
            <a:off x="4472107" y="2593369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60" y="2671223"/>
            <a:ext cx="475293" cy="35647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575678" y="271306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67943" y="2828052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Bulle rectangulaire 17"/>
          <p:cNvSpPr/>
          <p:nvPr/>
        </p:nvSpPr>
        <p:spPr>
          <a:xfrm flipH="1">
            <a:off x="4472107" y="2593369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323" y="2655690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1675656" y="2881903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71954" y="3549458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68" name="Straight Arrow Connector 67"/>
          <p:cNvCxnSpPr>
            <a:stCxn id="22" idx="3"/>
            <a:endCxn id="18" idx="3"/>
          </p:cNvCxnSpPr>
          <p:nvPr/>
        </p:nvCxnSpPr>
        <p:spPr>
          <a:xfrm flipV="1">
            <a:off x="3236749" y="2851647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334167" y="3549458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6065576" y="271126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6157841" y="2826252"/>
            <a:ext cx="494907" cy="84842"/>
            <a:chOff x="2375398" y="5125821"/>
            <a:chExt cx="494907" cy="84842"/>
          </a:xfrm>
        </p:grpSpPr>
        <p:sp>
          <p:nvSpPr>
            <p:cNvPr id="82" name="Oval 8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Bulle rectangulaire 18"/>
          <p:cNvSpPr/>
          <p:nvPr/>
        </p:nvSpPr>
        <p:spPr>
          <a:xfrm flipH="1">
            <a:off x="7733607" y="2631951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654792" y="1793891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5194411" y="2880258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5266251" y="3549458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108" name="Straight Arrow Connector 107"/>
          <p:cNvCxnSpPr>
            <a:stCxn id="80" idx="3"/>
            <a:endCxn id="93" idx="4"/>
          </p:cNvCxnSpPr>
          <p:nvPr/>
        </p:nvCxnSpPr>
        <p:spPr>
          <a:xfrm>
            <a:off x="6726647" y="2865538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091582" y="1755046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79" y="1495411"/>
            <a:ext cx="534548" cy="916702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81" y="1520699"/>
            <a:ext cx="600960" cy="925074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6965082" y="3549458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8606078" y="2844355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670055" y="3566146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9248730" y="2442918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10684312" y="3577768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123" name="Bulle rectangulaire 18"/>
          <p:cNvSpPr/>
          <p:nvPr/>
        </p:nvSpPr>
        <p:spPr>
          <a:xfrm flipH="1">
            <a:off x="10421911" y="2674971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254495" y="1824696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982" y="1526216"/>
            <a:ext cx="534548" cy="9167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90622" y="411930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004284" y="4142194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684312" y="4145575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</p:spTree>
    <p:extLst>
      <p:ext uri="{BB962C8B-B14F-4D97-AF65-F5344CB8AC3E}">
        <p14:creationId xmlns:p14="http://schemas.microsoft.com/office/powerpoint/2010/main" val="25399959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2" name="Oval 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60" name="Straight Arrow Connector 59"/>
          <p:cNvCxnSpPr>
            <a:stCxn id="78" idx="3"/>
            <a:endCxn id="7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4" name="Rectangle 63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6" name="Oval 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716554" y="3929747"/>
            <a:ext cx="640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Compute Accumulat</a:t>
            </a:r>
            <a:r>
              <a:rPr lang="en-US" altLang="zh-CN" sz="2000" dirty="0"/>
              <a:t>ed</a:t>
            </a:r>
            <a:r>
              <a:rPr lang="en-US" sz="2000" dirty="0"/>
              <a:t> Reward R(S1,S2,</a:t>
            </a:r>
            <a:r>
              <a:rPr lang="is-IS" sz="2000" dirty="0"/>
              <a:t>…,Sn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65126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Easy to answer     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531029" y="3444663"/>
            <a:ext cx="3988" cy="82941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7867936" y="3424115"/>
            <a:ext cx="3988" cy="82941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10593746" y="3424115"/>
            <a:ext cx="3988" cy="82941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11" y="4374499"/>
            <a:ext cx="2421510" cy="359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72" y="4415157"/>
            <a:ext cx="2571614" cy="359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59" y="4465375"/>
            <a:ext cx="2345774" cy="3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651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/>
              <a:t>Information Flow    R2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altLang="zh-CN" dirty="0"/>
              <a:t>3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12567" y="3576918"/>
            <a:ext cx="1938617" cy="85031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8356157" y="3576918"/>
            <a:ext cx="2014257" cy="85031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0A32C6-84F6-574C-9A3E-08862F798B75}"/>
                  </a:ext>
                </a:extLst>
              </p:cNvPr>
              <p:cNvSpPr txBox="1"/>
              <p:nvPr/>
            </p:nvSpPr>
            <p:spPr>
              <a:xfrm>
                <a:off x="5928785" y="4427233"/>
                <a:ext cx="33280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sigmoid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 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0A32C6-84F6-574C-9A3E-08862F79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785" y="4427233"/>
                <a:ext cx="3328027" cy="369332"/>
              </a:xfrm>
              <a:prstGeom prst="rect">
                <a:avLst/>
              </a:prstGeom>
              <a:blipFill>
                <a:blip r:embed="rId6"/>
                <a:stretch>
                  <a:fillRect t="-6667" r="-2662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7FB1188-D46C-AB49-8AB0-277EDD79C235}"/>
              </a:ext>
            </a:extLst>
          </p:cNvPr>
          <p:cNvSpPr txBox="1"/>
          <p:nvPr/>
        </p:nvSpPr>
        <p:spPr>
          <a:xfrm>
            <a:off x="6743643" y="5181600"/>
            <a:ext cx="22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Don't repeat yourself!</a:t>
            </a:r>
          </a:p>
        </p:txBody>
      </p:sp>
    </p:spTree>
    <p:extLst>
      <p:ext uri="{BB962C8B-B14F-4D97-AF65-F5344CB8AC3E}">
        <p14:creationId xmlns:p14="http://schemas.microsoft.com/office/powerpoint/2010/main" val="2313966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000" dirty="0"/>
              <a:t>Meaningfulness      R3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21" y="4115856"/>
            <a:ext cx="4358341" cy="47559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94" idx="2"/>
          </p:cNvCxnSpPr>
          <p:nvPr/>
        </p:nvCxnSpPr>
        <p:spPr>
          <a:xfrm>
            <a:off x="4716555" y="3424115"/>
            <a:ext cx="1035123" cy="6917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12749" y="3447000"/>
            <a:ext cx="1440921" cy="6688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EF54E5-AFA4-3249-818D-4F8ADC786FE1}"/>
              </a:ext>
            </a:extLst>
          </p:cNvPr>
          <p:cNvSpPr txBox="1"/>
          <p:nvPr/>
        </p:nvSpPr>
        <p:spPr>
          <a:xfrm>
            <a:off x="5384800" y="4991100"/>
            <a:ext cx="195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MMI (from before)</a:t>
            </a:r>
          </a:p>
        </p:txBody>
      </p:sp>
    </p:spTree>
    <p:extLst>
      <p:ext uri="{BB962C8B-B14F-4D97-AF65-F5344CB8AC3E}">
        <p14:creationId xmlns:p14="http://schemas.microsoft.com/office/powerpoint/2010/main" val="33928296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000" dirty="0"/>
              <a:t>Meaningfulness      R3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21" y="4115856"/>
            <a:ext cx="4358341" cy="47559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94" idx="2"/>
          </p:cNvCxnSpPr>
          <p:nvPr/>
        </p:nvCxnSpPr>
        <p:spPr>
          <a:xfrm>
            <a:off x="4716555" y="3424115"/>
            <a:ext cx="1035123" cy="6917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12749" y="3447000"/>
            <a:ext cx="1440921" cy="6688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7853670" y="3447000"/>
            <a:ext cx="1249989" cy="18221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6" idx="2"/>
          </p:cNvCxnSpPr>
          <p:nvPr/>
        </p:nvCxnSpPr>
        <p:spPr>
          <a:xfrm flipH="1">
            <a:off x="9214633" y="3450381"/>
            <a:ext cx="1495612" cy="18188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20" y="5356715"/>
            <a:ext cx="4064127" cy="3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5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819382"/>
            <a:ext cx="8839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it work?</a:t>
            </a:r>
            <a:br>
              <a:rPr lang="en-US" dirty="0"/>
            </a:br>
            <a:r>
              <a:rPr lang="en-US" dirty="0"/>
              <a:t>Eliza uses this one weird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143000"/>
            <a:ext cx="8534400" cy="4572000"/>
          </a:xfrm>
        </p:spPr>
        <p:txBody>
          <a:bodyPr/>
          <a:lstStyle/>
          <a:p>
            <a:pPr marL="0" indent="0">
              <a:buNone/>
            </a:pP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1653138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129499" y="4253529"/>
            <a:ext cx="4583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Easy to answer        R1</a:t>
            </a:r>
          </a:p>
          <a:p>
            <a:pPr marL="457200" indent="-457200">
              <a:buAutoNum type="arabicPeriod"/>
            </a:pPr>
            <a:r>
              <a:rPr lang="en-US" sz="2000" dirty="0"/>
              <a:t>Information Flow    R2</a:t>
            </a:r>
          </a:p>
          <a:p>
            <a:pPr marL="457200" indent="-457200">
              <a:buAutoNum type="arabicPeriod"/>
            </a:pPr>
            <a:r>
              <a:rPr lang="en-US" sz="2000" dirty="0"/>
              <a:t>Meaningfulness      R3</a:t>
            </a:r>
          </a:p>
        </p:txBody>
      </p:sp>
      <p:sp>
        <p:nvSpPr>
          <p:cNvPr id="44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51" name="Oval 5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59" name="Straight Arrow Connector 58"/>
          <p:cNvCxnSpPr>
            <a:stCxn id="77" idx="3"/>
            <a:endCxn id="72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90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21" y="4115856"/>
            <a:ext cx="4358341" cy="47559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94" idx="2"/>
          </p:cNvCxnSpPr>
          <p:nvPr/>
        </p:nvCxnSpPr>
        <p:spPr>
          <a:xfrm>
            <a:off x="4716555" y="3424115"/>
            <a:ext cx="1035123" cy="6917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12749" y="3447000"/>
            <a:ext cx="1440921" cy="66885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7853670" y="3447000"/>
            <a:ext cx="1249989" cy="18221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6" idx="2"/>
          </p:cNvCxnSpPr>
          <p:nvPr/>
        </p:nvCxnSpPr>
        <p:spPr>
          <a:xfrm flipH="1">
            <a:off x="9214633" y="3450381"/>
            <a:ext cx="1495612" cy="18188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20" y="5356715"/>
            <a:ext cx="4064127" cy="39829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807400" y="5897717"/>
            <a:ext cx="640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Compute Accumulat</a:t>
            </a:r>
            <a:r>
              <a:rPr lang="en-US" altLang="zh-CN" sz="2000" dirty="0"/>
              <a:t>ed</a:t>
            </a:r>
            <a:r>
              <a:rPr lang="en-US" sz="2000" dirty="0"/>
              <a:t> Reward R(S1,S2,</a:t>
            </a:r>
            <a:r>
              <a:rPr lang="is-IS" sz="2000" dirty="0"/>
              <a:t>…,Sn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8472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753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656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51678" y="5120566"/>
            <a:ext cx="2436979" cy="5415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920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51678" y="5120566"/>
            <a:ext cx="2436979" cy="5415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792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39248" y="5120567"/>
            <a:ext cx="2166390" cy="5415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955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882580"/>
            <a:ext cx="6539978" cy="89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398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2" y="1606697"/>
            <a:ext cx="475293" cy="3564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61780" y="16485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54045" y="1763526"/>
            <a:ext cx="494907" cy="84842"/>
            <a:chOff x="2375398" y="5125821"/>
            <a:chExt cx="494907" cy="84842"/>
          </a:xfrm>
        </p:grpSpPr>
        <p:sp>
          <p:nvSpPr>
            <p:cNvPr id="12" name="Oval 1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Bulle rectangulaire 17"/>
          <p:cNvSpPr/>
          <p:nvPr/>
        </p:nvSpPr>
        <p:spPr>
          <a:xfrm flipH="1">
            <a:off x="4158209" y="1528843"/>
            <a:ext cx="679661" cy="516555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chemeClr val="accent6">
              <a:lumMod val="7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425" y="1591164"/>
            <a:ext cx="11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61758" y="1817377"/>
            <a:ext cx="697642" cy="1364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8056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28" idx="3"/>
            <a:endCxn id="24" idx="3"/>
          </p:cNvCxnSpPr>
          <p:nvPr/>
        </p:nvCxnSpPr>
        <p:spPr>
          <a:xfrm flipV="1">
            <a:off x="2922851" y="1787121"/>
            <a:ext cx="1235358" cy="156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269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751678" y="16467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43943" y="1761726"/>
            <a:ext cx="494907" cy="8484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Bulle rectangulaire 18"/>
          <p:cNvSpPr/>
          <p:nvPr/>
        </p:nvSpPr>
        <p:spPr>
          <a:xfrm flipH="1">
            <a:off x="7419709" y="156742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40894" y="729365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80513" y="1815732"/>
            <a:ext cx="876354" cy="1693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2353" y="2484932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</a:t>
            </a:r>
            <a:endParaRPr lang="en-US" b="1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12749" y="1801012"/>
            <a:ext cx="947204" cy="821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77684" y="6905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81" y="430885"/>
            <a:ext cx="534548" cy="9167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83" y="456173"/>
            <a:ext cx="600960" cy="9250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51184" y="248493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292180" y="1779829"/>
            <a:ext cx="629191" cy="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56157" y="250162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Encode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934832" y="1378392"/>
            <a:ext cx="13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zh-CN" sz="3200" b="1" dirty="0"/>
              <a:t>…</a:t>
            </a:r>
            <a:endParaRPr lang="en-US" sz="3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370414" y="2513242"/>
            <a:ext cx="9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Decode</a:t>
            </a:r>
            <a:endParaRPr lang="en-US" b="1" dirty="0"/>
          </a:p>
        </p:txBody>
      </p:sp>
      <p:sp>
        <p:nvSpPr>
          <p:cNvPr id="41" name="Bulle rectangulaire 18"/>
          <p:cNvSpPr/>
          <p:nvPr/>
        </p:nvSpPr>
        <p:spPr>
          <a:xfrm flipH="1">
            <a:off x="10108013" y="1610445"/>
            <a:ext cx="867922" cy="360433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0597" y="760170"/>
            <a:ext cx="130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Turn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84" y="461690"/>
            <a:ext cx="534548" cy="91670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6724" y="3054783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0386" y="3077668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70414" y="3081049"/>
            <a:ext cx="6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38" y="4202359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</a:t>
            </a:r>
            <a:r>
              <a:rPr lang="en-US" sz="2000"/>
              <a:t>Algorithm (William,1992) </a:t>
            </a:r>
            <a:endParaRPr lang="en-US" sz="2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83" y="4142966"/>
            <a:ext cx="3984609" cy="680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097682"/>
            <a:ext cx="6337300" cy="546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37" y="5882580"/>
            <a:ext cx="6539978" cy="8923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91332" y="5882580"/>
            <a:ext cx="1509947" cy="6989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6036" y="6047381"/>
            <a:ext cx="264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we want to learn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F0BF-F350-C448-961E-6995A0EEBA6B}"/>
              </a:ext>
            </a:extLst>
          </p:cNvPr>
          <p:cNvSpPr txBox="1"/>
          <p:nvPr/>
        </p:nvSpPr>
        <p:spPr>
          <a:xfrm>
            <a:off x="4622841" y="5581232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gradient...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7BB282-9C30-D64D-9117-9008CE164311}"/>
              </a:ext>
            </a:extLst>
          </p:cNvPr>
          <p:cNvSpPr txBox="1"/>
          <p:nvPr/>
        </p:nvSpPr>
        <p:spPr>
          <a:xfrm>
            <a:off x="8606775" y="5665489"/>
            <a:ext cx="17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extra score!</a:t>
            </a:r>
          </a:p>
        </p:txBody>
      </p:sp>
    </p:spTree>
    <p:extLst>
      <p:ext uri="{BB962C8B-B14F-4D97-AF65-F5344CB8AC3E}">
        <p14:creationId xmlns:p14="http://schemas.microsoft.com/office/powerpoint/2010/main" val="32086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8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70855"/>
              </p:ext>
            </p:extLst>
          </p:nvPr>
        </p:nvGraphicFramePr>
        <p:xfrm>
          <a:off x="1521012" y="1780490"/>
          <a:ext cx="8524689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Mutual</a:t>
                      </a:r>
                      <a:r>
                        <a:rPr lang="en-US" baseline="0" dirty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r>
                        <a:rPr lang="en-US" baseline="0" dirty="0"/>
                        <a:t> proposed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old are you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why are you asking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Really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don’t know what you are talking about.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07597" y="2501153"/>
            <a:ext cx="9896262" cy="1963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91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717247"/>
              </p:ext>
            </p:extLst>
          </p:nvPr>
        </p:nvGraphicFramePr>
        <p:xfrm>
          <a:off x="1521012" y="1780490"/>
          <a:ext cx="8727888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9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Mutual</a:t>
                      </a:r>
                      <a:r>
                        <a:rPr lang="en-US" baseline="0" dirty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r>
                        <a:rPr lang="en-US" baseline="0" dirty="0"/>
                        <a:t> proposed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old are you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why are you asking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Really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don’t know what you are talking about.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07597" y="2869452"/>
            <a:ext cx="9896262" cy="1666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07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That trick: be a 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828800"/>
            <a:ext cx="8534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Draw the patient out by reflecting patient’s statements back at them</a:t>
            </a:r>
          </a:p>
          <a:p>
            <a:pPr marL="0" indent="0">
              <a:buNone/>
            </a:pPr>
            <a:r>
              <a:rPr lang="en-US" sz="3600" dirty="0"/>
              <a:t>Rare type of conversation in which one can “assume the pose of knowing almost nothing of the real world”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744614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1012" y="1780490"/>
          <a:ext cx="8727888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9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Mutual</a:t>
                      </a:r>
                      <a:r>
                        <a:rPr lang="en-US" baseline="0" dirty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r>
                        <a:rPr lang="en-US" baseline="0" dirty="0"/>
                        <a:t> proposed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old are you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why are you asking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Really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don’t know what you are talking about.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07597" y="3567952"/>
            <a:ext cx="9896262" cy="1666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242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07597" y="317501"/>
            <a:ext cx="9331485" cy="98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0E76B3-88B8-5A45-A634-465C93981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45865"/>
              </p:ext>
            </p:extLst>
          </p:nvPr>
        </p:nvGraphicFramePr>
        <p:xfrm>
          <a:off x="1521012" y="1780490"/>
          <a:ext cx="8524689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Mutual</a:t>
                      </a:r>
                      <a:r>
                        <a:rPr lang="en-US" baseline="0" dirty="0"/>
                        <a:t> Information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r>
                        <a:rPr lang="en-US" baseline="0" dirty="0"/>
                        <a:t> proposed 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old are you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16.</a:t>
                      </a:r>
                      <a:r>
                        <a:rPr lang="en-US" baseline="0" dirty="0"/>
                        <a:t> why are you asking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is your full name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idea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 's yours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don 't want to go home tonight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Really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you have any feelings for me 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don’t know what you are talking about.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Would I see you if 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didn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't 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8957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670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8576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7478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8" y="2016733"/>
            <a:ext cx="1258984" cy="2159044"/>
          </a:xfrm>
          <a:prstGeom prst="rect">
            <a:avLst/>
          </a:prstGeom>
        </p:spPr>
      </p:pic>
      <p:sp>
        <p:nvSpPr>
          <p:cNvPr id="14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7107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7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16.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33" y="1425388"/>
            <a:ext cx="1258984" cy="21590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188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7026295" y="5154045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don’t know what you are saying.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992" y="779845"/>
            <a:ext cx="1258984" cy="2159044"/>
          </a:xfrm>
          <a:prstGeom prst="rect">
            <a:avLst/>
          </a:prstGeom>
        </p:spPr>
      </p:pic>
      <p:sp>
        <p:nvSpPr>
          <p:cNvPr id="19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327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7026295" y="5154045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don’t know what you are saying.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992" y="779845"/>
            <a:ext cx="1258984" cy="2159044"/>
          </a:xfrm>
          <a:prstGeom prst="rect">
            <a:avLst/>
          </a:prstGeom>
        </p:spPr>
      </p:pic>
      <p:sp>
        <p:nvSpPr>
          <p:cNvPr id="12" name="Bulle rectangulaire 18"/>
          <p:cNvSpPr/>
          <p:nvPr/>
        </p:nvSpPr>
        <p:spPr>
          <a:xfrm flipH="1">
            <a:off x="2413657" y="5912226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328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Simulation </a:t>
            </a:r>
          </a:p>
        </p:txBody>
      </p:sp>
      <p:sp>
        <p:nvSpPr>
          <p:cNvPr id="5" name="Bulle rectangulaire 18"/>
          <p:cNvSpPr/>
          <p:nvPr/>
        </p:nvSpPr>
        <p:spPr>
          <a:xfrm flipH="1">
            <a:off x="2413657" y="1969433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sp>
        <p:nvSpPr>
          <p:cNvPr id="9" name="Bulle rectangulaire 18"/>
          <p:cNvSpPr/>
          <p:nvPr/>
        </p:nvSpPr>
        <p:spPr>
          <a:xfrm flipH="1">
            <a:off x="2482814" y="3412480"/>
            <a:ext cx="4205411" cy="68486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thought you were 12 .</a:t>
            </a:r>
          </a:p>
        </p:txBody>
      </p:sp>
      <p:sp>
        <p:nvSpPr>
          <p:cNvPr id="11" name="Bulle rectangulaire 17"/>
          <p:cNvSpPr/>
          <p:nvPr/>
        </p:nvSpPr>
        <p:spPr>
          <a:xfrm flipH="1">
            <a:off x="6929360" y="3787380"/>
            <a:ext cx="4291412" cy="67613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made you think so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Bulle rectangulaire 17"/>
          <p:cNvSpPr/>
          <p:nvPr/>
        </p:nvSpPr>
        <p:spPr>
          <a:xfrm flipH="1">
            <a:off x="7026295" y="5154045"/>
            <a:ext cx="4194477" cy="66642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don’t know what you are saying.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2413657" y="4855527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563" y="4103631"/>
            <a:ext cx="1258984" cy="2159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2992" y="779845"/>
            <a:ext cx="1258984" cy="2159044"/>
          </a:xfrm>
          <a:prstGeom prst="rect">
            <a:avLst/>
          </a:prstGeom>
        </p:spPr>
      </p:pic>
      <p:sp>
        <p:nvSpPr>
          <p:cNvPr id="12" name="Bulle rectangulaire 18"/>
          <p:cNvSpPr/>
          <p:nvPr/>
        </p:nvSpPr>
        <p:spPr>
          <a:xfrm flipH="1">
            <a:off x="2413657" y="5912226"/>
            <a:ext cx="3642891" cy="597036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don’t know what you are talking about 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91553" y="387458"/>
            <a:ext cx="3409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Survive 4 turns !!</a:t>
            </a:r>
          </a:p>
        </p:txBody>
      </p:sp>
      <p:sp>
        <p:nvSpPr>
          <p:cNvPr id="17" name="Bulle rectangulaire 17"/>
          <p:cNvSpPr/>
          <p:nvPr/>
        </p:nvSpPr>
        <p:spPr>
          <a:xfrm flipH="1">
            <a:off x="6929360" y="2549900"/>
            <a:ext cx="1793602" cy="649947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'm 16, why are you asking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1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839200" cy="86836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Rogerian psychologist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752600"/>
            <a:ext cx="8534400" cy="4495800"/>
          </a:xfrm>
        </p:spPr>
        <p:txBody>
          <a:bodyPr/>
          <a:lstStyle/>
          <a:p>
            <a:endParaRPr lang="en-US" sz="1100" dirty="0"/>
          </a:p>
          <a:p>
            <a:pPr marL="274638" lvl="1" indent="0">
              <a:buNone/>
            </a:pPr>
            <a:r>
              <a:rPr lang="en-US" sz="3200" dirty="0"/>
              <a:t>Patient: "I went for a long boat ride”</a:t>
            </a:r>
          </a:p>
          <a:p>
            <a:pPr marL="274638" lvl="1" indent="0">
              <a:buNone/>
            </a:pPr>
            <a:r>
              <a:rPr lang="en-US" sz="3200" dirty="0"/>
              <a:t>Psychiatrist: "Tell me about boats”</a:t>
            </a:r>
          </a:p>
          <a:p>
            <a:pPr marL="274638" lvl="1" indent="0">
              <a:buNone/>
            </a:pPr>
            <a:endParaRPr lang="en-US" sz="1100" dirty="0"/>
          </a:p>
          <a:p>
            <a:r>
              <a:rPr lang="en-US" sz="3200" dirty="0"/>
              <a:t>You don’t assume she didn’t know what a boat is</a:t>
            </a:r>
          </a:p>
          <a:p>
            <a:r>
              <a:rPr lang="en-US" sz="3200" dirty="0"/>
              <a:t>You assume she had some conversational goal</a:t>
            </a:r>
          </a:p>
          <a:p>
            <a:r>
              <a:rPr lang="en-US" sz="3200" dirty="0" err="1"/>
              <a:t>Chatbots</a:t>
            </a:r>
            <a:r>
              <a:rPr lang="en-US" sz="3200" dirty="0"/>
              <a:t> trying to pass the Turing test usually choose some such domain</a:t>
            </a:r>
          </a:p>
        </p:txBody>
      </p:sp>
    </p:spTree>
    <p:extLst>
      <p:ext uri="{BB962C8B-B14F-4D97-AF65-F5344CB8AC3E}">
        <p14:creationId xmlns:p14="http://schemas.microsoft.com/office/powerpoint/2010/main" val="34164728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794150" y="1964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C8102-DA58-9E4F-94FC-3EF694234147}"/>
              </a:ext>
            </a:extLst>
          </p:cNvPr>
          <p:cNvSpPr/>
          <p:nvPr/>
        </p:nvSpPr>
        <p:spPr>
          <a:xfrm>
            <a:off x="673110" y="6114534"/>
            <a:ext cx="667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"Adversarial Learning for Neural Dialogue Generation" – Li et al. 2017</a:t>
            </a:r>
          </a:p>
        </p:txBody>
      </p:sp>
    </p:spTree>
    <p:extLst>
      <p:ext uri="{BB962C8B-B14F-4D97-AF65-F5344CB8AC3E}">
        <p14:creationId xmlns:p14="http://schemas.microsoft.com/office/powerpoint/2010/main" val="2707035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794078" y="1585415"/>
            <a:ext cx="13647" cy="103495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946550" y="2830495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evaluate</a:t>
            </a:r>
            <a:r>
              <a:rPr lang="zh-CN" altLang="en-US" b="1" dirty="0"/>
              <a:t> </a:t>
            </a:r>
            <a:r>
              <a:rPr lang="en-US" altLang="zh-CN" b="1" dirty="0"/>
              <a:t>open</a:t>
            </a:r>
            <a:r>
              <a:rPr lang="zh-CN" altLang="en-US" b="1" dirty="0"/>
              <a:t> </a:t>
            </a:r>
            <a:r>
              <a:rPr lang="en-US" altLang="zh-CN" b="1" dirty="0"/>
              <a:t>domain</a:t>
            </a:r>
            <a:r>
              <a:rPr lang="zh-CN" altLang="en-US" b="1" dirty="0"/>
              <a:t> </a:t>
            </a:r>
            <a:r>
              <a:rPr lang="en-US" altLang="zh-CN" b="1"/>
              <a:t>dialogue</a:t>
            </a:r>
            <a:r>
              <a:rPr lang="zh-CN" altLang="en-US" b="1" dirty="0"/>
              <a:t> </a:t>
            </a:r>
            <a:r>
              <a:rPr lang="en-US" altLang="zh-CN" b="1" dirty="0"/>
              <a:t>generation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9023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946550" y="2830495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evaluate</a:t>
            </a:r>
            <a:r>
              <a:rPr lang="zh-CN" altLang="en-US" b="1" dirty="0"/>
              <a:t> </a:t>
            </a:r>
            <a:r>
              <a:rPr lang="en-US" altLang="zh-CN" b="1" dirty="0"/>
              <a:t>open</a:t>
            </a:r>
            <a:r>
              <a:rPr lang="zh-CN" altLang="en-US" b="1" dirty="0"/>
              <a:t> </a:t>
            </a:r>
            <a:r>
              <a:rPr lang="en-US" altLang="zh-CN" b="1" dirty="0"/>
              <a:t>domain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r>
              <a:rPr lang="en-US" altLang="zh-CN" b="1" dirty="0"/>
              <a:t>generation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794078" y="1585415"/>
            <a:ext cx="13647" cy="103495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13445" y="4681182"/>
            <a:ext cx="5213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Bleu</a:t>
            </a:r>
            <a:r>
              <a:rPr lang="zh-CN" altLang="en-US" sz="2000" dirty="0"/>
              <a:t> </a:t>
            </a:r>
            <a:r>
              <a:rPr lang="en-US" altLang="zh-CN" sz="2000" dirty="0"/>
              <a:t>?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Ppl</a:t>
            </a:r>
            <a:r>
              <a:rPr lang="zh-CN" altLang="en-US" sz="2000" dirty="0"/>
              <a:t> </a:t>
            </a:r>
            <a:r>
              <a:rPr lang="en-US" altLang="zh-CN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64467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21626" y="1836484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444" y="1699388"/>
            <a:ext cx="2198069" cy="2732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20" y="1736726"/>
            <a:ext cx="2250609" cy="269467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50818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0686" y="2279175"/>
            <a:ext cx="2101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Input</a:t>
            </a:r>
            <a:r>
              <a:rPr lang="zh-CN" altLang="en-US" sz="2200" dirty="0"/>
              <a:t> 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012442" y="2279176"/>
            <a:ext cx="2579427" cy="8871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20348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0686" y="2279175"/>
            <a:ext cx="2101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Input</a:t>
            </a:r>
            <a:r>
              <a:rPr lang="zh-CN" altLang="en-US" sz="2200" dirty="0"/>
              <a:t> 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012442" y="2279176"/>
            <a:ext cx="2579427" cy="88710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12441" y="3166281"/>
            <a:ext cx="2361063" cy="154219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587182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02" y="4708477"/>
            <a:ext cx="1875348" cy="173971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53134" y="2494618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9662" y="5578332"/>
            <a:ext cx="32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evaluator/</a:t>
            </a:r>
            <a:r>
              <a:rPr lang="zh-CN" altLang="en-US" dirty="0"/>
              <a:t> </a:t>
            </a:r>
            <a:r>
              <a:rPr lang="en-US" altLang="zh-CN" dirty="0"/>
              <a:t>judge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74755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53134" y="2494618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9662" y="5578332"/>
            <a:ext cx="32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evaluator/</a:t>
            </a:r>
            <a:r>
              <a:rPr lang="zh-CN" altLang="en-US" dirty="0"/>
              <a:t> </a:t>
            </a:r>
            <a:r>
              <a:rPr lang="en-US" altLang="zh-CN" dirty="0"/>
              <a:t>judge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16" y="4914337"/>
            <a:ext cx="1856476" cy="132799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6850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53134" y="2494618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9662" y="5578332"/>
            <a:ext cx="32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Too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expensive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?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816" y="4914337"/>
            <a:ext cx="1856476" cy="132799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88545" y="1265707"/>
            <a:ext cx="4463650" cy="1228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</a:rPr>
              <a:t>Turing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Test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8006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42885" y="2521667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5026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pattern/transform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78094" y="1458074"/>
            <a:ext cx="9456506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((*) YOU (*)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\3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8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42885" y="2521667"/>
            <a:ext cx="3302759" cy="2933780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52067" y="4817660"/>
            <a:ext cx="2500951" cy="61073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4072" y="1567434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P=</a:t>
            </a:r>
            <a:r>
              <a:rPr lang="zh-CN" altLang="en-US" dirty="0"/>
              <a:t> </a:t>
            </a:r>
            <a:r>
              <a:rPr lang="en-US" altLang="zh-CN" dirty="0"/>
              <a:t>90%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P=</a:t>
            </a:r>
            <a:r>
              <a:rPr lang="zh-CN" altLang="en-US" dirty="0"/>
              <a:t> </a:t>
            </a:r>
            <a:r>
              <a:rPr lang="en-US" altLang="zh-CN" dirty="0"/>
              <a:t>10%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Reward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073022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5594" y="2988858"/>
            <a:ext cx="240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old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you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?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4072" y="1567434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90%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46550" y="348877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FF0000"/>
                </a:solidFill>
              </a:rPr>
              <a:t>Reward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Good</a:t>
            </a:r>
            <a:r>
              <a:rPr lang="zh-CN" altLang="en-US" b="1" dirty="0"/>
              <a:t> </a:t>
            </a:r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56597" y="1227296"/>
            <a:ext cx="3425589" cy="560561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56597" y="1227296"/>
            <a:ext cx="3896421" cy="4228151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633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587" y="396299"/>
            <a:ext cx="623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Adversarial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Learning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</a:p>
          <a:p>
            <a:r>
              <a:rPr lang="en-US" altLang="zh-CN" sz="2400" b="1" dirty="0"/>
              <a:t>Image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Generation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-US" sz="2400" dirty="0" err="1"/>
              <a:t>Goodfellow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2014)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8345" y="4292979"/>
            <a:ext cx="4326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I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don’t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know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what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you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are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talking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about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6586" y="2032953"/>
            <a:ext cx="4326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I’m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25.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4072" y="1567434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90%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8155" y="3803891"/>
            <a:ext cx="268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Discriminator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11" y="1471246"/>
            <a:ext cx="2907826" cy="19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98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587" y="396299"/>
            <a:ext cx="623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Adversarial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Learning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</a:p>
          <a:p>
            <a:r>
              <a:rPr lang="en-US" altLang="zh-CN" sz="2400" b="1" dirty="0"/>
              <a:t>Image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Generation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-US" sz="2400" dirty="0" err="1"/>
              <a:t>Goodfellow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2014)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18" y="3988557"/>
            <a:ext cx="839602" cy="143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34504" y="1471246"/>
            <a:ext cx="1238816" cy="1238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90" y="4441380"/>
            <a:ext cx="2303660" cy="17547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24" y="1227296"/>
            <a:ext cx="1127840" cy="10496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2200" y="5238326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3" y="5238326"/>
            <a:ext cx="1305005" cy="1286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8155" y="3803891"/>
            <a:ext cx="268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Discriminator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11" y="1471246"/>
            <a:ext cx="2907826" cy="1973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06" y="3538519"/>
            <a:ext cx="1685086" cy="1780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29" y="1075002"/>
            <a:ext cx="1564840" cy="161767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3524250" y="1883841"/>
            <a:ext cx="3083656" cy="343489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</p:cNvCxnSpPr>
          <p:nvPr/>
        </p:nvCxnSpPr>
        <p:spPr>
          <a:xfrm flipV="1">
            <a:off x="3524250" y="4708477"/>
            <a:ext cx="2913536" cy="610255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67093" y="2710062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90%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2741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4587" y="396299"/>
            <a:ext cx="6237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Adversarial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Learning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</a:t>
            </a:r>
          </a:p>
          <a:p>
            <a:r>
              <a:rPr lang="en-US" altLang="zh-CN" sz="2400" b="1" dirty="0"/>
              <a:t>Image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Generation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-US" sz="2400" dirty="0" err="1"/>
              <a:t>Goodfellow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2014)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pic>
        <p:nvPicPr>
          <p:cNvPr id="16" name="Shape 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96144" y="1769442"/>
            <a:ext cx="7848608" cy="4249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516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Break</a:t>
            </a:r>
            <a:r>
              <a:rPr lang="zh-CN" altLang="en-US" b="1" dirty="0"/>
              <a:t> </a:t>
            </a:r>
            <a:r>
              <a:rPr lang="en-US" altLang="zh-CN" b="1" dirty="0"/>
              <a:t>Down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21440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Break</a:t>
            </a:r>
            <a:r>
              <a:rPr lang="zh-CN" altLang="en-US" b="1" dirty="0"/>
              <a:t> </a:t>
            </a:r>
            <a:r>
              <a:rPr lang="en-US" altLang="zh-CN" b="1" dirty="0"/>
              <a:t>Down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/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srgbClr val="351C75"/>
                </a:solidFill>
              </a:rPr>
              <a:t>Discrimination</a:t>
            </a:r>
            <a:r>
              <a:rPr lang="zh-CN" altLang="en-US" sz="2400" dirty="0">
                <a:solidFill>
                  <a:srgbClr val="351C75"/>
                </a:solidFill>
              </a:rPr>
              <a:t> </a:t>
            </a:r>
            <a:r>
              <a:rPr lang="en" sz="2400" dirty="0">
                <a:solidFill>
                  <a:srgbClr val="351C75"/>
                </a:solidFill>
              </a:rPr>
              <a:t>Model (</a:t>
            </a:r>
            <a:r>
              <a:rPr lang="en-US" altLang="zh-CN" sz="2400" dirty="0">
                <a:solidFill>
                  <a:srgbClr val="351C75"/>
                </a:solidFill>
              </a:rPr>
              <a:t>D</a:t>
            </a:r>
            <a:r>
              <a:rPr lang="en" sz="2400" dirty="0">
                <a:solidFill>
                  <a:srgbClr val="351C75"/>
                </a:solidFill>
              </a:rPr>
              <a:t>)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630687F-4FCB-4A4A-83DD-3382B13709DF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1302720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Break</a:t>
            </a:r>
            <a:r>
              <a:rPr lang="zh-CN" altLang="en-US" b="1" dirty="0"/>
              <a:t> </a:t>
            </a:r>
            <a:r>
              <a:rPr lang="en-US" altLang="zh-CN" b="1" dirty="0"/>
              <a:t>Down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4" name="Straight Arrow Connector 203"/>
          <p:cNvCxnSpPr/>
          <p:nvPr/>
        </p:nvCxnSpPr>
        <p:spPr>
          <a:xfrm flipV="1">
            <a:off x="3864465" y="5417705"/>
            <a:ext cx="1617196" cy="48727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/>
          <p:cNvGrpSpPr/>
          <p:nvPr/>
        </p:nvGrpSpPr>
        <p:grpSpPr>
          <a:xfrm>
            <a:off x="9799901" y="5051699"/>
            <a:ext cx="661071" cy="307731"/>
            <a:chOff x="10932478" y="5411937"/>
            <a:chExt cx="661071" cy="307731"/>
          </a:xfrm>
        </p:grpSpPr>
        <p:sp>
          <p:nvSpPr>
            <p:cNvPr id="216" name="Rectangle 215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5200093" y="5020201"/>
            <a:ext cx="661071" cy="307731"/>
            <a:chOff x="10932478" y="5411937"/>
            <a:chExt cx="661071" cy="307731"/>
          </a:xfrm>
        </p:grpSpPr>
        <p:sp>
          <p:nvSpPr>
            <p:cNvPr id="222" name="Rectangle 221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4" name="Oval 223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6" name="Oval 225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28" name="Straight Arrow Connector 227"/>
          <p:cNvCxnSpPr/>
          <p:nvPr/>
        </p:nvCxnSpPr>
        <p:spPr>
          <a:xfrm flipV="1">
            <a:off x="8684427" y="5417705"/>
            <a:ext cx="1438770" cy="53249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12AA4EB2-A265-4B4B-8221-8F2EDA603810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6DB6461-EF9B-9142-AFD8-7049410BCE95}"/>
              </a:ext>
            </a:extLst>
          </p:cNvPr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srgbClr val="351C75"/>
                </a:solidFill>
              </a:rPr>
              <a:t>Discrimination</a:t>
            </a:r>
            <a:r>
              <a:rPr lang="zh-CN" altLang="en-US" sz="2400" dirty="0">
                <a:solidFill>
                  <a:srgbClr val="351C75"/>
                </a:solidFill>
              </a:rPr>
              <a:t> </a:t>
            </a:r>
            <a:r>
              <a:rPr lang="en" sz="2400" dirty="0">
                <a:solidFill>
                  <a:srgbClr val="351C75"/>
                </a:solidFill>
              </a:rPr>
              <a:t>Model (</a:t>
            </a:r>
            <a:r>
              <a:rPr lang="en-US" altLang="zh-CN" sz="2400" dirty="0">
                <a:solidFill>
                  <a:srgbClr val="351C75"/>
                </a:solidFill>
              </a:rPr>
              <a:t>D</a:t>
            </a:r>
            <a:r>
              <a:rPr lang="en" sz="2400" dirty="0">
                <a:solidFill>
                  <a:srgbClr val="351C7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98972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Break</a:t>
            </a:r>
            <a:r>
              <a:rPr lang="zh-CN" altLang="en-US" b="1" dirty="0"/>
              <a:t> </a:t>
            </a:r>
            <a:r>
              <a:rPr lang="en-US" altLang="zh-CN" b="1" dirty="0"/>
              <a:t>Down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4" name="Straight Arrow Connector 203"/>
          <p:cNvCxnSpPr/>
          <p:nvPr/>
        </p:nvCxnSpPr>
        <p:spPr>
          <a:xfrm flipV="1">
            <a:off x="3864465" y="5417705"/>
            <a:ext cx="1617196" cy="48727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/>
          <p:cNvGrpSpPr/>
          <p:nvPr/>
        </p:nvGrpSpPr>
        <p:grpSpPr>
          <a:xfrm>
            <a:off x="9799901" y="5051699"/>
            <a:ext cx="661071" cy="307731"/>
            <a:chOff x="10932478" y="5411937"/>
            <a:chExt cx="661071" cy="307731"/>
          </a:xfrm>
        </p:grpSpPr>
        <p:sp>
          <p:nvSpPr>
            <p:cNvPr id="216" name="Rectangle 215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5200093" y="5020201"/>
            <a:ext cx="661071" cy="307731"/>
            <a:chOff x="10932478" y="5411937"/>
            <a:chExt cx="661071" cy="307731"/>
          </a:xfrm>
        </p:grpSpPr>
        <p:sp>
          <p:nvSpPr>
            <p:cNvPr id="222" name="Rectangle 221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4" name="Oval 223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6" name="Oval 225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28" name="Straight Arrow Connector 227"/>
          <p:cNvCxnSpPr/>
          <p:nvPr/>
        </p:nvCxnSpPr>
        <p:spPr>
          <a:xfrm flipV="1">
            <a:off x="8684427" y="5417705"/>
            <a:ext cx="1438770" cy="53249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22" idx="0"/>
          </p:cNvCxnSpPr>
          <p:nvPr/>
        </p:nvCxnSpPr>
        <p:spPr>
          <a:xfrm flipV="1">
            <a:off x="5530629" y="4585648"/>
            <a:ext cx="4568869" cy="4345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6" idx="0"/>
          </p:cNvCxnSpPr>
          <p:nvPr/>
        </p:nvCxnSpPr>
        <p:spPr>
          <a:xfrm flipV="1">
            <a:off x="10130437" y="4585648"/>
            <a:ext cx="7758" cy="46605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8776992" y="4167807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90%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C1BD9ACE-1102-9C40-B825-0BA946AE56FB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03734ED-0C55-384E-8E68-39C9EC04290E}"/>
              </a:ext>
            </a:extLst>
          </p:cNvPr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srgbClr val="351C75"/>
                </a:solidFill>
              </a:rPr>
              <a:t>Discrimination</a:t>
            </a:r>
            <a:r>
              <a:rPr lang="zh-CN" altLang="en-US" sz="2400" dirty="0">
                <a:solidFill>
                  <a:srgbClr val="351C75"/>
                </a:solidFill>
              </a:rPr>
              <a:t> </a:t>
            </a:r>
            <a:r>
              <a:rPr lang="en" sz="2400" dirty="0">
                <a:solidFill>
                  <a:srgbClr val="351C75"/>
                </a:solidFill>
              </a:rPr>
              <a:t>Model (</a:t>
            </a:r>
            <a:r>
              <a:rPr lang="en-US" altLang="zh-CN" sz="2400" dirty="0">
                <a:solidFill>
                  <a:srgbClr val="351C75"/>
                </a:solidFill>
              </a:rPr>
              <a:t>D</a:t>
            </a:r>
            <a:r>
              <a:rPr lang="en" sz="2400" dirty="0">
                <a:solidFill>
                  <a:srgbClr val="351C7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70504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Break</a:t>
            </a:r>
            <a:r>
              <a:rPr lang="zh-CN" altLang="en-US" b="1" dirty="0"/>
              <a:t> </a:t>
            </a:r>
            <a:r>
              <a:rPr lang="en-US" altLang="zh-CN" b="1" dirty="0"/>
              <a:t>Down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195531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7796" y="2847328"/>
            <a:ext cx="494907" cy="84842"/>
            <a:chOff x="2375398" y="5125821"/>
            <a:chExt cx="494907" cy="84842"/>
          </a:xfrm>
        </p:grpSpPr>
        <p:sp>
          <p:nvSpPr>
            <p:cNvPr id="7" name="Oval 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197888" y="172444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90153" y="1839433"/>
            <a:ext cx="494907" cy="84842"/>
            <a:chOff x="2375398" y="5125821"/>
            <a:chExt cx="494907" cy="84842"/>
          </a:xfrm>
        </p:grpSpPr>
        <p:sp>
          <p:nvSpPr>
            <p:cNvPr id="16" name="Oval 1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3394" y="273456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5659" y="2849554"/>
            <a:ext cx="494907" cy="84842"/>
            <a:chOff x="2375398" y="5125821"/>
            <a:chExt cx="494907" cy="84842"/>
          </a:xfrm>
        </p:grpSpPr>
        <p:sp>
          <p:nvSpPr>
            <p:cNvPr id="22" name="Oval 2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4176745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269010" y="2840868"/>
            <a:ext cx="494907" cy="84842"/>
            <a:chOff x="2375398" y="5125821"/>
            <a:chExt cx="494907" cy="84842"/>
          </a:xfrm>
        </p:grpSpPr>
        <p:sp>
          <p:nvSpPr>
            <p:cNvPr id="28" name="Oval 2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196229" y="27258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88494" y="2840868"/>
            <a:ext cx="494907" cy="84842"/>
            <a:chOff x="2375398" y="5125821"/>
            <a:chExt cx="494907" cy="84842"/>
          </a:xfrm>
        </p:grpSpPr>
        <p:sp>
          <p:nvSpPr>
            <p:cNvPr id="34" name="Oval 3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206275" y="172877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298540" y="1843763"/>
            <a:ext cx="494907" cy="8484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89958" y="1720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282223" y="1835287"/>
            <a:ext cx="494907" cy="84842"/>
            <a:chOff x="2375398" y="5125821"/>
            <a:chExt cx="494907" cy="84842"/>
          </a:xfrm>
        </p:grpSpPr>
        <p:sp>
          <p:nvSpPr>
            <p:cNvPr id="46" name="Oval 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5196797" y="17171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526067" y="203299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533930" y="203732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507281" y="202884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526765" y="202575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58959" y="187871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867346" y="187457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851029" y="187147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279310" y="1824845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2199655" y="317478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287903" y="3197349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224316" y="319734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345637" y="319793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857868" y="1871472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26993" y="92098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344821" y="1290320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076568" y="8854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8391861" y="1246226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196557" y="86724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317744" y="1236580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980843" y="90415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10309618" y="1273488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99923" y="2166886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731796" y="2190280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108277" y="3188921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24360" y="3197349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046479" y="324521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309102" y="3260602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40754" y="273879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7133019" y="2853788"/>
            <a:ext cx="494907" cy="84842"/>
            <a:chOff x="2375398" y="5125821"/>
            <a:chExt cx="494907" cy="84842"/>
          </a:xfrm>
        </p:grpSpPr>
        <p:sp>
          <p:nvSpPr>
            <p:cNvPr id="84" name="Oval 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43111" y="173090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7135376" y="1845893"/>
            <a:ext cx="494907" cy="84842"/>
            <a:chOff x="2375398" y="5125821"/>
            <a:chExt cx="494907" cy="84842"/>
          </a:xfrm>
        </p:grpSpPr>
        <p:sp>
          <p:nvSpPr>
            <p:cNvPr id="90" name="Oval 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8048617" y="274102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8140882" y="2856014"/>
            <a:ext cx="494907" cy="84842"/>
            <a:chOff x="2375398" y="5125821"/>
            <a:chExt cx="494907" cy="84842"/>
          </a:xfrm>
        </p:grpSpPr>
        <p:sp>
          <p:nvSpPr>
            <p:cNvPr id="96" name="Oval 9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9021968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9114233" y="2847328"/>
            <a:ext cx="494907" cy="84842"/>
            <a:chOff x="2375398" y="5125821"/>
            <a:chExt cx="494907" cy="84842"/>
          </a:xfrm>
        </p:grpSpPr>
        <p:sp>
          <p:nvSpPr>
            <p:cNvPr id="102" name="Oval 10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0041452" y="273233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10133717" y="2847328"/>
            <a:ext cx="494907" cy="84842"/>
            <a:chOff x="2375398" y="5125821"/>
            <a:chExt cx="494907" cy="84842"/>
          </a:xfrm>
        </p:grpSpPr>
        <p:sp>
          <p:nvSpPr>
            <p:cNvPr id="108" name="Oval 10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8051498" y="173523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8143763" y="1850223"/>
            <a:ext cx="494907" cy="84842"/>
            <a:chOff x="2375398" y="5125821"/>
            <a:chExt cx="494907" cy="84842"/>
          </a:xfrm>
        </p:grpSpPr>
        <p:sp>
          <p:nvSpPr>
            <p:cNvPr id="114" name="Oval 11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035181" y="17267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9127446" y="1841747"/>
            <a:ext cx="494907" cy="84842"/>
            <a:chOff x="2375398" y="5125821"/>
            <a:chExt cx="494907" cy="84842"/>
          </a:xfrm>
        </p:grpSpPr>
        <p:sp>
          <p:nvSpPr>
            <p:cNvPr id="120" name="Oval 11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0042020" y="17236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V="1">
            <a:off x="7371290" y="203945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8379153" y="204378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9352504" y="203530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10371988" y="203221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7704182" y="188517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8712569" y="188103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9696252" y="187793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10124533" y="1831305"/>
            <a:ext cx="494907" cy="84842"/>
            <a:chOff x="2375398" y="5125821"/>
            <a:chExt cx="494907" cy="84842"/>
          </a:xfrm>
        </p:grpSpPr>
        <p:sp>
          <p:nvSpPr>
            <p:cNvPr id="133" name="Oval 1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2115322" y="59114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2207587" y="6026432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3123185" y="591366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3215450" y="6028658"/>
            <a:ext cx="494907" cy="84842"/>
            <a:chOff x="2375398" y="5125821"/>
            <a:chExt cx="494907" cy="84842"/>
          </a:xfrm>
        </p:grpSpPr>
        <p:sp>
          <p:nvSpPr>
            <p:cNvPr id="146" name="Oval 1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4096536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4188801" y="6019972"/>
            <a:ext cx="494907" cy="84842"/>
            <a:chOff x="2375398" y="5125821"/>
            <a:chExt cx="494907" cy="84842"/>
          </a:xfrm>
        </p:grpSpPr>
        <p:sp>
          <p:nvSpPr>
            <p:cNvPr id="152" name="Oval 1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5116020" y="590498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5208285" y="6019972"/>
            <a:ext cx="494907" cy="84842"/>
            <a:chOff x="2375398" y="5125821"/>
            <a:chExt cx="494907" cy="84842"/>
          </a:xfrm>
        </p:grpSpPr>
        <p:sp>
          <p:nvSpPr>
            <p:cNvPr id="158" name="Oval 1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2119446" y="6353885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3207694" y="6376453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144107" y="6376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5265428" y="637703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6937370" y="64067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953453" y="641520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875572" y="646307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0138195" y="64784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6869847" y="59566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6962112" y="6071647"/>
            <a:ext cx="494907" cy="84842"/>
            <a:chOff x="2375398" y="5125821"/>
            <a:chExt cx="494907" cy="84842"/>
          </a:xfrm>
        </p:grpSpPr>
        <p:sp>
          <p:nvSpPr>
            <p:cNvPr id="172" name="Oval 17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7877710" y="595888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969975" y="6073873"/>
            <a:ext cx="494907" cy="84842"/>
            <a:chOff x="2375398" y="5125821"/>
            <a:chExt cx="494907" cy="84842"/>
          </a:xfrm>
        </p:grpSpPr>
        <p:sp>
          <p:nvSpPr>
            <p:cNvPr id="178" name="Oval 1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8851061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3" name="Group 182"/>
          <p:cNvGrpSpPr/>
          <p:nvPr/>
        </p:nvGrpSpPr>
        <p:grpSpPr>
          <a:xfrm>
            <a:off x="8943326" y="6065187"/>
            <a:ext cx="494907" cy="84842"/>
            <a:chOff x="2375398" y="5125821"/>
            <a:chExt cx="494907" cy="84842"/>
          </a:xfrm>
        </p:grpSpPr>
        <p:sp>
          <p:nvSpPr>
            <p:cNvPr id="184" name="Oval 18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9870545" y="59501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/>
          <p:cNvGrpSpPr/>
          <p:nvPr/>
        </p:nvGrpSpPr>
        <p:grpSpPr>
          <a:xfrm>
            <a:off x="9962810" y="6065187"/>
            <a:ext cx="494907" cy="84842"/>
            <a:chOff x="2375398" y="5125821"/>
            <a:chExt cx="494907" cy="84842"/>
          </a:xfrm>
        </p:grpSpPr>
        <p:sp>
          <p:nvSpPr>
            <p:cNvPr id="190" name="Oval 18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4" name="Straight Arrow Connector 203"/>
          <p:cNvCxnSpPr/>
          <p:nvPr/>
        </p:nvCxnSpPr>
        <p:spPr>
          <a:xfrm flipV="1">
            <a:off x="3864465" y="5417705"/>
            <a:ext cx="1617196" cy="487277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/>
          <p:cNvGrpSpPr/>
          <p:nvPr/>
        </p:nvGrpSpPr>
        <p:grpSpPr>
          <a:xfrm>
            <a:off x="9799901" y="5051699"/>
            <a:ext cx="661071" cy="307731"/>
            <a:chOff x="10932478" y="5411937"/>
            <a:chExt cx="661071" cy="307731"/>
          </a:xfrm>
        </p:grpSpPr>
        <p:sp>
          <p:nvSpPr>
            <p:cNvPr id="216" name="Rectangle 215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5200093" y="5020201"/>
            <a:ext cx="661071" cy="307731"/>
            <a:chOff x="10932478" y="5411937"/>
            <a:chExt cx="661071" cy="307731"/>
          </a:xfrm>
        </p:grpSpPr>
        <p:sp>
          <p:nvSpPr>
            <p:cNvPr id="222" name="Rectangle 221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4" name="Oval 223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5" name="Oval 224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6" name="Oval 225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28" name="Straight Arrow Connector 227"/>
          <p:cNvCxnSpPr/>
          <p:nvPr/>
        </p:nvCxnSpPr>
        <p:spPr>
          <a:xfrm flipV="1">
            <a:off x="8684427" y="5417705"/>
            <a:ext cx="1438770" cy="53249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222" idx="0"/>
          </p:cNvCxnSpPr>
          <p:nvPr/>
        </p:nvCxnSpPr>
        <p:spPr>
          <a:xfrm flipV="1">
            <a:off x="5530629" y="4585648"/>
            <a:ext cx="4568869" cy="43455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216" idx="0"/>
          </p:cNvCxnSpPr>
          <p:nvPr/>
        </p:nvCxnSpPr>
        <p:spPr>
          <a:xfrm flipV="1">
            <a:off x="10130437" y="4585648"/>
            <a:ext cx="7758" cy="46605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8776992" y="4167807"/>
            <a:ext cx="36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90%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human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generated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5" name="Straight Arrow Connector 234"/>
          <p:cNvCxnSpPr/>
          <p:nvPr/>
        </p:nvCxnSpPr>
        <p:spPr>
          <a:xfrm flipH="1" flipV="1">
            <a:off x="8851061" y="3629934"/>
            <a:ext cx="1287134" cy="537873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7235488" y="4115407"/>
            <a:ext cx="154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Reward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0F58368-62C5-BA4A-9133-10EE682E63C3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B6ECB48-E767-D546-BAAE-F2A51192FCBE}"/>
              </a:ext>
            </a:extLst>
          </p:cNvPr>
          <p:cNvSpPr/>
          <p:nvPr/>
        </p:nvSpPr>
        <p:spPr>
          <a:xfrm>
            <a:off x="827664" y="3884575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srgbClr val="351C75"/>
                </a:solidFill>
              </a:rPr>
              <a:t>Discrimination</a:t>
            </a:r>
            <a:r>
              <a:rPr lang="zh-CN" altLang="en-US" sz="2400" dirty="0">
                <a:solidFill>
                  <a:srgbClr val="351C75"/>
                </a:solidFill>
              </a:rPr>
              <a:t> </a:t>
            </a:r>
            <a:r>
              <a:rPr lang="en" sz="2400" dirty="0">
                <a:solidFill>
                  <a:srgbClr val="351C75"/>
                </a:solidFill>
              </a:rPr>
              <a:t>Model (</a:t>
            </a:r>
            <a:r>
              <a:rPr lang="en-US" altLang="zh-CN" sz="2400" dirty="0">
                <a:solidFill>
                  <a:srgbClr val="351C75"/>
                </a:solidFill>
              </a:rPr>
              <a:t>D</a:t>
            </a:r>
            <a:r>
              <a:rPr lang="en" sz="2400" dirty="0">
                <a:solidFill>
                  <a:srgbClr val="351C7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957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Rules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940" y="2782670"/>
            <a:ext cx="7284861" cy="2247900"/>
          </a:xfrm>
        </p:spPr>
      </p:pic>
      <p:sp>
        <p:nvSpPr>
          <p:cNvPr id="5" name="TextBox 4"/>
          <p:cNvSpPr txBox="1"/>
          <p:nvPr/>
        </p:nvSpPr>
        <p:spPr>
          <a:xfrm>
            <a:off x="2609767" y="3214123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keyword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71651" y="2321005"/>
            <a:ext cx="11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pattern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2601" y="2304242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Ranked list of transforms</a:t>
            </a:r>
          </a:p>
        </p:txBody>
      </p:sp>
    </p:spTree>
    <p:extLst>
      <p:ext uri="{BB962C8B-B14F-4D97-AF65-F5344CB8AC3E}">
        <p14:creationId xmlns:p14="http://schemas.microsoft.com/office/powerpoint/2010/main" val="267969727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Algorithm (William,1992) 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6B9072E-C780-3847-9464-F2D3B3F96030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672449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Algorithm (William,1992) 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05" y="4467023"/>
            <a:ext cx="2360406" cy="572997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E31E2104-E301-4645-97FD-CF526A6A8278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40141014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Algorithm (William,1992) 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10" y="5033560"/>
            <a:ext cx="3469241" cy="566719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05" y="4467023"/>
            <a:ext cx="2360406" cy="572997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B056DBB4-4DDA-434E-A297-A38CF86609E1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24378637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720479" y="4506562"/>
            <a:ext cx="425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 Algorithm (William,1992) 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10" y="5033560"/>
            <a:ext cx="3469241" cy="566719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05" y="4467023"/>
            <a:ext cx="2360406" cy="572997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59" y="5622370"/>
            <a:ext cx="4657447" cy="925658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024C095F-2BFB-E145-B011-6973F304B453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295651083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54" y="4433023"/>
            <a:ext cx="4529917" cy="739986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86" y="5171141"/>
            <a:ext cx="5393402" cy="1071928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CF440E09-6625-CF40-ACAE-C3C1B55A0FDA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259048092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67064" y="6171619"/>
            <a:ext cx="524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reward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tokens</a:t>
            </a:r>
            <a:endParaRPr lang="en-US" sz="2400" dirty="0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54" y="4433023"/>
            <a:ext cx="4529917" cy="739986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86" y="5171141"/>
            <a:ext cx="5393402" cy="1071928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6D56054-C3C1-E940-B29E-937154755BC8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31147669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521180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buSzPct val="100000"/>
              <a:buChar char="-"/>
            </a:pPr>
            <a:r>
              <a:rPr lang="en" sz="2400" dirty="0"/>
              <a:t>REINFORCE assigns the same negative reward to all tokens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i="1" dirty="0">
                <a:solidFill>
                  <a:srgbClr val="000000"/>
                </a:solidFill>
              </a:rPr>
              <a:t>[I, don’t, know]</a:t>
            </a:r>
          </a:p>
        </p:txBody>
      </p:sp>
    </p:spTree>
    <p:extLst>
      <p:ext uri="{BB962C8B-B14F-4D97-AF65-F5344CB8AC3E}">
        <p14:creationId xmlns:p14="http://schemas.microsoft.com/office/powerpoint/2010/main" val="290468740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buSzPct val="100000"/>
              <a:buChar char="-"/>
            </a:pPr>
            <a:r>
              <a:rPr lang="en" sz="2400" dirty="0"/>
              <a:t>REINFORCE assigns the same negative reward to all tokens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i="1" dirty="0">
                <a:solidFill>
                  <a:srgbClr val="000000"/>
                </a:solidFill>
              </a:rPr>
              <a:t>[</a:t>
            </a:r>
            <a:r>
              <a:rPr lang="en" sz="2400" i="1" dirty="0">
                <a:solidFill>
                  <a:srgbClr val="C00000"/>
                </a:solidFill>
              </a:rPr>
              <a:t>I, don’t, know</a:t>
            </a:r>
            <a:r>
              <a:rPr lang="en" sz="2400" i="1" dirty="0">
                <a:solidFill>
                  <a:srgbClr val="000000"/>
                </a:solidFill>
              </a:rPr>
              <a:t>]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250675" y="3936832"/>
            <a:ext cx="54591" cy="119472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68287" y="5581934"/>
            <a:ext cx="4885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Negative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reward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for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“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I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“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36015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66"/>
          <p:cNvSpPr txBox="1"/>
          <p:nvPr/>
        </p:nvSpPr>
        <p:spPr>
          <a:xfrm>
            <a:off x="3722580" y="1569491"/>
            <a:ext cx="5567656" cy="901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Input :       </a:t>
            </a:r>
            <a:r>
              <a:rPr lang="en" sz="2400" i="1" dirty="0">
                <a:solidFill>
                  <a:srgbClr val="351C75"/>
                </a:solidFill>
              </a:rPr>
              <a:t>What’s your name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</a:rPr>
              <a:t>human :     </a:t>
            </a:r>
            <a:r>
              <a:rPr lang="en" sz="2400" i="1" dirty="0">
                <a:solidFill>
                  <a:srgbClr val="351C75"/>
                </a:solidFill>
              </a:rPr>
              <a:t>I am John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2400" dirty="0">
                <a:solidFill>
                  <a:srgbClr val="351C75"/>
                </a:solidFill>
              </a:rPr>
              <a:t>machine :  </a:t>
            </a:r>
            <a:r>
              <a:rPr lang="en" sz="2400" i="1" dirty="0">
                <a:solidFill>
                  <a:srgbClr val="351C75"/>
                </a:solidFill>
              </a:rPr>
              <a:t>I don’t know</a:t>
            </a:r>
          </a:p>
        </p:txBody>
      </p:sp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buSzPct val="100000"/>
              <a:buChar char="-"/>
            </a:pPr>
            <a:r>
              <a:rPr lang="en" sz="2400" dirty="0"/>
              <a:t>REINFORCE assigns the same negative reward to all tokens</a:t>
            </a:r>
            <a:r>
              <a:rPr lang="en" sz="2400" dirty="0">
                <a:solidFill>
                  <a:srgbClr val="000000"/>
                </a:solidFill>
              </a:rPr>
              <a:t> </a:t>
            </a:r>
            <a:r>
              <a:rPr lang="en" sz="2400" i="1" dirty="0">
                <a:solidFill>
                  <a:srgbClr val="000000"/>
                </a:solidFill>
              </a:rPr>
              <a:t>[I, don’t, know]</a:t>
            </a:r>
          </a:p>
        </p:txBody>
      </p:sp>
      <p:sp>
        <p:nvSpPr>
          <p:cNvPr id="6" name="Rectangle 5"/>
          <p:cNvSpPr/>
          <p:nvPr/>
        </p:nvSpPr>
        <p:spPr>
          <a:xfrm>
            <a:off x="2470688" y="5224398"/>
            <a:ext cx="6162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2800" dirty="0">
                <a:solidFill>
                  <a:srgbClr val="000000"/>
                </a:solidFill>
              </a:rPr>
              <a:t>Reward for Every Generation Step (REGS)</a:t>
            </a:r>
          </a:p>
        </p:txBody>
      </p:sp>
    </p:spTree>
    <p:extLst>
      <p:ext uri="{BB962C8B-B14F-4D97-AF65-F5344CB8AC3E}">
        <p14:creationId xmlns:p14="http://schemas.microsoft.com/office/powerpoint/2010/main" val="369841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400" dirty="0" err="1"/>
              <a:t>Chatbots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r>
              <a:rPr lang="en-US" sz="4000" i="1" dirty="0"/>
              <a:t>- SIRI, interfaces to cars, robots,</a:t>
            </a:r>
          </a:p>
          <a:p>
            <a:pPr marL="319088" lvl="1" indent="0">
              <a:buNone/>
            </a:pPr>
            <a:r>
              <a:rPr lang="en-US" sz="4000" i="1" dirty="0"/>
              <a:t>	- booking flights or restaurants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7634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5DD17-6A9D-FF41-BEFA-6EF9AAC03FA7}"/>
              </a:ext>
            </a:extLst>
          </p:cNvPr>
          <p:cNvSpPr txBox="1"/>
          <p:nvPr/>
        </p:nvSpPr>
        <p:spPr>
          <a:xfrm>
            <a:off x="6760396" y="1678536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13398F-5AF2-D64B-AD1F-3420D4959D44}"/>
              </a:ext>
            </a:extLst>
          </p:cNvPr>
          <p:cNvSpPr/>
          <p:nvPr/>
        </p:nvSpPr>
        <p:spPr>
          <a:xfrm rot="9485886">
            <a:off x="5597703" y="1842952"/>
            <a:ext cx="996593" cy="594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98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0AC6-058C-754F-AD5F-565E63B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08C40-EB8C-AE47-9E6F-6CB7DDA910B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49462" y="1243654"/>
            <a:ext cx="9018538" cy="4807896"/>
          </a:xfrm>
        </p:spPr>
      </p:pic>
    </p:spTree>
    <p:extLst>
      <p:ext uri="{BB962C8B-B14F-4D97-AF65-F5344CB8AC3E}">
        <p14:creationId xmlns:p14="http://schemas.microsoft.com/office/powerpoint/2010/main" val="398696467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39893" y="1265551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Monte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Carlo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Search</a:t>
            </a:r>
            <a:endParaRPr lang="en-US" sz="3600" b="1" dirty="0"/>
          </a:p>
        </p:txBody>
      </p:sp>
      <p:pic>
        <p:nvPicPr>
          <p:cNvPr id="8" name="Shape 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65697" y="2502089"/>
            <a:ext cx="8133897" cy="27752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13445" y="5691116"/>
            <a:ext cx="439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Yu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</a:t>
            </a:r>
            <a:r>
              <a:rPr lang="zh-CN" altLang="en-US" dirty="0"/>
              <a:t> </a:t>
            </a:r>
            <a:r>
              <a:rPr lang="en-US" altLang="zh-CN" dirty="0"/>
              <a:t>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7375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68" y="4506562"/>
            <a:ext cx="4708534" cy="1099306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92C7C044-9598-4148-A9DA-4B88B9E72FE6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385024988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68" y="4506562"/>
            <a:ext cx="4708534" cy="1099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35" y="4693624"/>
            <a:ext cx="4420306" cy="912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4316" y="5800299"/>
            <a:ext cx="366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Difference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195531" y="5199797"/>
            <a:ext cx="2655498" cy="600502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37816" y="5295331"/>
            <a:ext cx="2270461" cy="504968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495087E-B4F6-C64A-90D7-37DFBA77A2C4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374710573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Policy</a:t>
            </a:r>
            <a:r>
              <a:rPr lang="zh-CN" altLang="en-US" b="1" dirty="0"/>
              <a:t> </a:t>
            </a:r>
            <a:r>
              <a:rPr lang="en-US" altLang="zh-CN" b="1" dirty="0"/>
              <a:t>Gradient</a:t>
            </a:r>
            <a:endParaRPr lang="en-US" b="1" dirty="0"/>
          </a:p>
        </p:txBody>
      </p:sp>
      <p:sp>
        <p:nvSpPr>
          <p:cNvPr id="214" name="Rectangle 213"/>
          <p:cNvSpPr/>
          <p:nvPr/>
        </p:nvSpPr>
        <p:spPr>
          <a:xfrm>
            <a:off x="2195531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2287796" y="3461485"/>
            <a:ext cx="494907" cy="84842"/>
            <a:chOff x="2375398" y="5125821"/>
            <a:chExt cx="494907" cy="84842"/>
          </a:xfrm>
        </p:grpSpPr>
        <p:sp>
          <p:nvSpPr>
            <p:cNvPr id="229" name="Oval 2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197888" y="23386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9" name="Group 238"/>
          <p:cNvGrpSpPr/>
          <p:nvPr/>
        </p:nvGrpSpPr>
        <p:grpSpPr>
          <a:xfrm>
            <a:off x="2290153" y="2453590"/>
            <a:ext cx="494907" cy="84842"/>
            <a:chOff x="2375398" y="5125821"/>
            <a:chExt cx="494907" cy="84842"/>
          </a:xfrm>
        </p:grpSpPr>
        <p:sp>
          <p:nvSpPr>
            <p:cNvPr id="240" name="Oval 2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203394" y="33487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/>
          <p:cNvGrpSpPr/>
          <p:nvPr/>
        </p:nvGrpSpPr>
        <p:grpSpPr>
          <a:xfrm>
            <a:off x="3295659" y="3463711"/>
            <a:ext cx="494907" cy="84842"/>
            <a:chOff x="2375398" y="5125821"/>
            <a:chExt cx="494907" cy="84842"/>
          </a:xfrm>
        </p:grpSpPr>
        <p:sp>
          <p:nvSpPr>
            <p:cNvPr id="246" name="Oval 24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4176745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1" name="Group 250"/>
          <p:cNvGrpSpPr/>
          <p:nvPr/>
        </p:nvGrpSpPr>
        <p:grpSpPr>
          <a:xfrm>
            <a:off x="4269010" y="3455025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/>
          <p:cNvSpPr/>
          <p:nvPr/>
        </p:nvSpPr>
        <p:spPr>
          <a:xfrm>
            <a:off x="5196229" y="334003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5288494" y="3455025"/>
            <a:ext cx="494907" cy="84842"/>
            <a:chOff x="2375398" y="5125821"/>
            <a:chExt cx="494907" cy="84842"/>
          </a:xfrm>
        </p:grpSpPr>
        <p:sp>
          <p:nvSpPr>
            <p:cNvPr id="258" name="Oval 25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206275" y="234293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3" name="Group 262"/>
          <p:cNvGrpSpPr/>
          <p:nvPr/>
        </p:nvGrpSpPr>
        <p:grpSpPr>
          <a:xfrm>
            <a:off x="3298540" y="2457920"/>
            <a:ext cx="494907" cy="84842"/>
            <a:chOff x="2375398" y="5125821"/>
            <a:chExt cx="494907" cy="84842"/>
          </a:xfrm>
        </p:grpSpPr>
        <p:sp>
          <p:nvSpPr>
            <p:cNvPr id="264" name="Oval 26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4189958" y="233445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9" name="Group 268"/>
          <p:cNvGrpSpPr/>
          <p:nvPr/>
        </p:nvGrpSpPr>
        <p:grpSpPr>
          <a:xfrm>
            <a:off x="4282223" y="2449444"/>
            <a:ext cx="494907" cy="84842"/>
            <a:chOff x="2375398" y="5125821"/>
            <a:chExt cx="494907" cy="84842"/>
          </a:xfrm>
        </p:grpSpPr>
        <p:sp>
          <p:nvSpPr>
            <p:cNvPr id="270" name="Oval 26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Rectangle 273"/>
          <p:cNvSpPr/>
          <p:nvPr/>
        </p:nvSpPr>
        <p:spPr>
          <a:xfrm>
            <a:off x="5196797" y="23313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5" name="Straight Arrow Connector 274"/>
          <p:cNvCxnSpPr/>
          <p:nvPr/>
        </p:nvCxnSpPr>
        <p:spPr>
          <a:xfrm flipV="1">
            <a:off x="2526067" y="264715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 flipV="1">
            <a:off x="3533930" y="265148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V="1">
            <a:off x="4507281" y="264300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/>
          <p:nvPr/>
        </p:nvCxnSpPr>
        <p:spPr>
          <a:xfrm flipV="1">
            <a:off x="5526765" y="263990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2858959" y="249287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3867346" y="248873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851029" y="248563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2" name="Group 281"/>
          <p:cNvGrpSpPr/>
          <p:nvPr/>
        </p:nvGrpSpPr>
        <p:grpSpPr>
          <a:xfrm>
            <a:off x="5279310" y="2439002"/>
            <a:ext cx="494907" cy="84842"/>
            <a:chOff x="2375398" y="5125821"/>
            <a:chExt cx="494907" cy="84842"/>
          </a:xfrm>
        </p:grpSpPr>
        <p:sp>
          <p:nvSpPr>
            <p:cNvPr id="283" name="Oval 28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2199655" y="3788938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87903" y="3811506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224316" y="3811506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5345637" y="381208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291" name="Straight Arrow Connector 290"/>
          <p:cNvCxnSpPr/>
          <p:nvPr/>
        </p:nvCxnSpPr>
        <p:spPr>
          <a:xfrm flipV="1">
            <a:off x="5857868" y="2485629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7026993" y="1535145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293" name="Straight Arrow Connector 292"/>
          <p:cNvCxnSpPr/>
          <p:nvPr/>
        </p:nvCxnSpPr>
        <p:spPr>
          <a:xfrm flipV="1">
            <a:off x="7344821" y="1904477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Rectangle 293"/>
          <p:cNvSpPr/>
          <p:nvPr/>
        </p:nvSpPr>
        <p:spPr>
          <a:xfrm>
            <a:off x="8076568" y="1499656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 flipH="1" flipV="1">
            <a:off x="8391861" y="186038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H="1" flipV="1">
            <a:off x="9317744" y="1850737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9980843" y="151831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298" name="Straight Arrow Connector 297"/>
          <p:cNvCxnSpPr/>
          <p:nvPr/>
        </p:nvCxnSpPr>
        <p:spPr>
          <a:xfrm flipH="1" flipV="1">
            <a:off x="10309618" y="188764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099923" y="278104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300" name="Rectangle 299"/>
          <p:cNvSpPr/>
          <p:nvPr/>
        </p:nvSpPr>
        <p:spPr>
          <a:xfrm>
            <a:off x="5731796" y="2804437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108277" y="3803078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8124360" y="3811506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9046479" y="385936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10309102" y="387475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040754" y="335295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7133019" y="3467945"/>
            <a:ext cx="494907" cy="84842"/>
            <a:chOff x="2375398" y="5125821"/>
            <a:chExt cx="494907" cy="84842"/>
          </a:xfrm>
        </p:grpSpPr>
        <p:sp>
          <p:nvSpPr>
            <p:cNvPr id="307" name="Oval 3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1" name="Rectangle 310"/>
          <p:cNvSpPr/>
          <p:nvPr/>
        </p:nvSpPr>
        <p:spPr>
          <a:xfrm>
            <a:off x="7043111" y="23450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7135376" y="2460050"/>
            <a:ext cx="494907" cy="84842"/>
            <a:chOff x="2375398" y="5125821"/>
            <a:chExt cx="494907" cy="84842"/>
          </a:xfrm>
        </p:grpSpPr>
        <p:sp>
          <p:nvSpPr>
            <p:cNvPr id="313" name="Oval 3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7" name="Rectangle 316"/>
          <p:cNvSpPr/>
          <p:nvPr/>
        </p:nvSpPr>
        <p:spPr>
          <a:xfrm>
            <a:off x="8048617" y="335518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8" name="Group 317"/>
          <p:cNvGrpSpPr/>
          <p:nvPr/>
        </p:nvGrpSpPr>
        <p:grpSpPr>
          <a:xfrm>
            <a:off x="8140882" y="3470171"/>
            <a:ext cx="494907" cy="84842"/>
            <a:chOff x="2375398" y="5125821"/>
            <a:chExt cx="494907" cy="84842"/>
          </a:xfrm>
        </p:grpSpPr>
        <p:sp>
          <p:nvSpPr>
            <p:cNvPr id="319" name="Oval 3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9021968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4" name="Group 323"/>
          <p:cNvGrpSpPr/>
          <p:nvPr/>
        </p:nvGrpSpPr>
        <p:grpSpPr>
          <a:xfrm>
            <a:off x="9114233" y="3461485"/>
            <a:ext cx="494907" cy="84842"/>
            <a:chOff x="2375398" y="5125821"/>
            <a:chExt cx="494907" cy="84842"/>
          </a:xfrm>
        </p:grpSpPr>
        <p:sp>
          <p:nvSpPr>
            <p:cNvPr id="325" name="Oval 3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/>
          <p:cNvSpPr/>
          <p:nvPr/>
        </p:nvSpPr>
        <p:spPr>
          <a:xfrm>
            <a:off x="10041452" y="33464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10133717" y="3461485"/>
            <a:ext cx="494907" cy="84842"/>
            <a:chOff x="2375398" y="5125821"/>
            <a:chExt cx="494907" cy="84842"/>
          </a:xfrm>
        </p:grpSpPr>
        <p:sp>
          <p:nvSpPr>
            <p:cNvPr id="331" name="Oval 3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5" name="Rectangle 334"/>
          <p:cNvSpPr/>
          <p:nvPr/>
        </p:nvSpPr>
        <p:spPr>
          <a:xfrm>
            <a:off x="8051498" y="234939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6" name="Group 335"/>
          <p:cNvGrpSpPr/>
          <p:nvPr/>
        </p:nvGrpSpPr>
        <p:grpSpPr>
          <a:xfrm>
            <a:off x="8143763" y="2464380"/>
            <a:ext cx="494907" cy="84842"/>
            <a:chOff x="2375398" y="5125821"/>
            <a:chExt cx="494907" cy="84842"/>
          </a:xfrm>
        </p:grpSpPr>
        <p:sp>
          <p:nvSpPr>
            <p:cNvPr id="337" name="Oval 3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9035181" y="234091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9127446" y="2455904"/>
            <a:ext cx="494907" cy="84842"/>
            <a:chOff x="2375398" y="5125821"/>
            <a:chExt cx="494907" cy="84842"/>
          </a:xfrm>
        </p:grpSpPr>
        <p:sp>
          <p:nvSpPr>
            <p:cNvPr id="343" name="Oval 3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Rectangle 346"/>
          <p:cNvSpPr/>
          <p:nvPr/>
        </p:nvSpPr>
        <p:spPr>
          <a:xfrm>
            <a:off x="10042020" y="233781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8" name="Straight Arrow Connector 347"/>
          <p:cNvCxnSpPr/>
          <p:nvPr/>
        </p:nvCxnSpPr>
        <p:spPr>
          <a:xfrm flipV="1">
            <a:off x="7371290" y="2653612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/>
          <p:cNvCxnSpPr/>
          <p:nvPr/>
        </p:nvCxnSpPr>
        <p:spPr>
          <a:xfrm flipV="1">
            <a:off x="8379153" y="2657942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/>
          <p:nvPr/>
        </p:nvCxnSpPr>
        <p:spPr>
          <a:xfrm flipV="1">
            <a:off x="9352504" y="2649466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/>
          <p:nvPr/>
        </p:nvCxnSpPr>
        <p:spPr>
          <a:xfrm flipV="1">
            <a:off x="10371988" y="2646367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7704182" y="2499336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 flipV="1">
            <a:off x="8712569" y="2495190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 flipV="1">
            <a:off x="9696252" y="2492091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124533" y="2445462"/>
            <a:ext cx="494907" cy="84842"/>
            <a:chOff x="2375398" y="5125821"/>
            <a:chExt cx="494907" cy="84842"/>
          </a:xfrm>
        </p:grpSpPr>
        <p:sp>
          <p:nvSpPr>
            <p:cNvPr id="356" name="Oval 3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68" y="4506562"/>
            <a:ext cx="4708534" cy="10993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50" y="5514034"/>
            <a:ext cx="6222645" cy="1089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0156" y="5689309"/>
            <a:ext cx="371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Actor-critic</a:t>
            </a:r>
            <a:r>
              <a:rPr lang="zh-CN" altLang="en-US" sz="2400" dirty="0"/>
              <a:t> </a:t>
            </a:r>
            <a:r>
              <a:rPr lang="en-US" altLang="zh-CN" sz="2400" dirty="0"/>
              <a:t>RL</a:t>
            </a:r>
            <a:endParaRPr lang="en-US" sz="2400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6CC1865-062D-8740-8BFF-6955E6B6D614}"/>
              </a:ext>
            </a:extLst>
          </p:cNvPr>
          <p:cNvSpPr/>
          <p:nvPr/>
        </p:nvSpPr>
        <p:spPr>
          <a:xfrm>
            <a:off x="872165" y="1171110"/>
            <a:ext cx="3978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>
                <a:solidFill>
                  <a:srgbClr val="351C75"/>
                </a:solidFill>
              </a:rPr>
              <a:t>Generation Model (G)</a:t>
            </a:r>
          </a:p>
        </p:txBody>
      </p:sp>
    </p:spTree>
    <p:extLst>
      <p:ext uri="{BB962C8B-B14F-4D97-AF65-F5344CB8AC3E}">
        <p14:creationId xmlns:p14="http://schemas.microsoft.com/office/powerpoint/2010/main" val="145828614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3444502"/>
            <a:ext cx="4596222" cy="31117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2796" y="369822"/>
            <a:ext cx="7641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Adversarial Evaluation: "Adversarial Success"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3976" y="1088816"/>
            <a:ext cx="9849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often a system can fool a computer into believing that its generated response was from a human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5320" y="4164423"/>
            <a:ext cx="2757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How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are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you?</a:t>
            </a:r>
            <a:endParaRPr lang="en-US" sz="28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93" y="3641203"/>
            <a:ext cx="2303660" cy="175470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951598" y="2810206"/>
            <a:ext cx="3684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 think "P=</a:t>
            </a:r>
            <a:r>
              <a:rPr lang="zh-CN" altLang="en-US" sz="3200" dirty="0"/>
              <a:t> </a:t>
            </a:r>
            <a:r>
              <a:rPr lang="en-US" altLang="zh-CN" sz="3200" dirty="0"/>
              <a:t>90%</a:t>
            </a:r>
            <a:r>
              <a:rPr lang="zh-CN" altLang="en-US" sz="3200" dirty="0"/>
              <a:t> </a:t>
            </a:r>
            <a:r>
              <a:rPr lang="en-US" altLang="zh-CN" sz="3200" dirty="0"/>
              <a:t>human</a:t>
            </a:r>
            <a:r>
              <a:rPr lang="zh-CN" altLang="en-US" sz="3200" dirty="0"/>
              <a:t> </a:t>
            </a:r>
            <a:r>
              <a:rPr lang="en-US" altLang="zh-CN" sz="3200" dirty="0"/>
              <a:t>generated"</a:t>
            </a:r>
            <a:endParaRPr lang="en-US" sz="3200" dirty="0"/>
          </a:p>
        </p:txBody>
      </p:sp>
      <p:sp>
        <p:nvSpPr>
          <p:cNvPr id="128" name="TextBox 127"/>
          <p:cNvSpPr txBox="1"/>
          <p:nvPr/>
        </p:nvSpPr>
        <p:spPr>
          <a:xfrm>
            <a:off x="7895771" y="5580572"/>
            <a:ext cx="3649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 machine evaluator is fooled!!!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0682" y="3641203"/>
            <a:ext cx="432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</a:rPr>
              <a:t>I don't know</a:t>
            </a:r>
            <a:endParaRPr lang="en-US" sz="2800" b="1" dirty="0">
              <a:solidFill>
                <a:srgbClr val="7030A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157800" y="4687643"/>
            <a:ext cx="737971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8" grpId="0"/>
      <p:bldP spid="21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94500" y="304286"/>
            <a:ext cx="11419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Results: Adversarial Learning Improves Response Generation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18" y="1451711"/>
            <a:ext cx="2398643" cy="17158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796" y="3257703"/>
            <a:ext cx="3337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Human Evaluator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01" y="3970732"/>
            <a:ext cx="2303660" cy="17547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2796" y="5751215"/>
            <a:ext cx="371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Machine Evaluator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09753" y="3893976"/>
            <a:ext cx="54542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Adversarial Success</a:t>
            </a:r>
          </a:p>
          <a:p>
            <a:r>
              <a:rPr lang="en-US" sz="2800" dirty="0"/>
              <a:t> (How often can you fool a machine)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90136" y="1318870"/>
            <a:ext cx="6034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  a vanilla generation model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5635315" y="5005973"/>
          <a:ext cx="5634533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464">
                <a:tc>
                  <a:txBody>
                    <a:bodyPr/>
                    <a:lstStyle/>
                    <a:p>
                      <a:r>
                        <a:rPr lang="en-US" sz="2800" dirty="0"/>
                        <a:t>Adversarial</a:t>
                      </a:r>
                      <a:r>
                        <a:rPr lang="en-US" sz="2800" baseline="0" dirty="0"/>
                        <a:t> Learning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835">
                <a:tc>
                  <a:txBody>
                    <a:bodyPr/>
                    <a:lstStyle/>
                    <a:p>
                      <a:r>
                        <a:rPr lang="en-US" sz="2800" dirty="0"/>
                        <a:t>Standard Seq2Seq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376711" y="2113263"/>
          <a:ext cx="5893137" cy="1509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660">
                <a:tc>
                  <a:txBody>
                    <a:bodyPr/>
                    <a:lstStyle/>
                    <a:p>
                      <a:r>
                        <a:rPr lang="en-US" sz="2800" dirty="0"/>
                        <a:t>Adversarial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Adversarial 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660">
                <a:tc>
                  <a:txBody>
                    <a:bodyPr/>
                    <a:lstStyle/>
                    <a:p>
                      <a:r>
                        <a:rPr lang="en-US" sz="2800" dirty="0"/>
                        <a:t>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72724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14" y="1626359"/>
            <a:ext cx="6375400" cy="172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81" y="3677882"/>
            <a:ext cx="47752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81" y="5652259"/>
            <a:ext cx="533400" cy="33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21" y="5294575"/>
            <a:ext cx="40386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14" y="1280899"/>
            <a:ext cx="3759200" cy="33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14" y="5982459"/>
            <a:ext cx="533400" cy="330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2796" y="369822"/>
            <a:ext cx="8881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Adversarial Learning for Neural Dialogue Generation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73914" y="1626358"/>
            <a:ext cx="6530498" cy="179449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306" y="2274515"/>
            <a:ext cx="2200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Update the Discriminator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34464" y="3639308"/>
            <a:ext cx="6569947" cy="234315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771028" y="4363874"/>
            <a:ext cx="2200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</a:rPr>
              <a:t>Update the Generator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44606" y="5232034"/>
            <a:ext cx="4031616" cy="36734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898361" y="5685894"/>
            <a:ext cx="2862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The discriminator forces the generator to produce correct responses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790765" y="5446975"/>
            <a:ext cx="2107596" cy="7005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78434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68879" y="212399"/>
            <a:ext cx="6507402" cy="123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98" y="2629279"/>
            <a:ext cx="8925379" cy="1970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3" y="1301289"/>
            <a:ext cx="1856476" cy="1327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5594" y="5090615"/>
            <a:ext cx="3630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multi-turn</a:t>
            </a:r>
            <a:r>
              <a:rPr lang="zh-CN" altLang="en-US" dirty="0"/>
              <a:t> </a:t>
            </a:r>
            <a:r>
              <a:rPr lang="en-US" altLang="zh-CN" dirty="0"/>
              <a:t>conversations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775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0126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response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029205"/>
            <a:ext cx="10434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</a:t>
            </a:r>
            <a:r>
              <a:rPr lang="en-US" sz="3600"/>
              <a:t>ell </a:t>
            </a:r>
            <a:r>
              <a:rPr lang="en-US" sz="3600" dirty="0"/>
              <a:t>me ... how long have you had this falling sickness ? 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59026" y="1808924"/>
          <a:ext cx="11973339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3143">
                <a:tc>
                  <a:txBody>
                    <a:bodyPr/>
                    <a:lstStyle/>
                    <a:p>
                      <a:r>
                        <a:rPr lang="en-US" sz="40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r>
                        <a:rPr lang="en-US" sz="3600" dirty="0"/>
                        <a:t>Vanilla-MLE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I’m not a doctor.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Vanilla-Sample </a:t>
                      </a:r>
                      <a:endParaRPr lang="en-US" sz="3600" dirty="0"/>
                    </a:p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Well everything you did was totally untrue.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REINFORCE </a:t>
                      </a:r>
                      <a:endParaRPr lang="en-US" sz="3600" dirty="0"/>
                    </a:p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I don’t know how long it’s been.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REGS Monte Carlo</a:t>
                      </a:r>
                      <a:r>
                        <a:rPr lang="en-US" sz="36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(Reward for Every Generation Step)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few months, I guess.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8926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77724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Applications to counseling</a:t>
            </a:r>
          </a:p>
          <a:p>
            <a:pPr lvl="1"/>
            <a:r>
              <a:rPr lang="en-US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They don't really understand</a:t>
            </a:r>
          </a:p>
          <a:p>
            <a:pPr lvl="1"/>
            <a:r>
              <a:rPr lang="en-US" dirty="0"/>
              <a:t>Rule-based </a:t>
            </a:r>
            <a:r>
              <a:rPr lang="en-US" dirty="0" err="1"/>
              <a:t>chatbots</a:t>
            </a:r>
            <a:r>
              <a:rPr lang="en-US" dirty="0"/>
              <a:t> are expensive and brittle</a:t>
            </a:r>
          </a:p>
          <a:p>
            <a:pPr lvl="1"/>
            <a:r>
              <a:rPr lang="en-US" dirty="0"/>
              <a:t>IR-based </a:t>
            </a:r>
            <a:r>
              <a:rPr lang="en-US" dirty="0" err="1"/>
              <a:t>chatbots</a:t>
            </a:r>
            <a:r>
              <a:rPr lang="en-US" dirty="0"/>
              <a:t> can only mirror training data</a:t>
            </a:r>
          </a:p>
          <a:p>
            <a:pPr lvl="2"/>
            <a:r>
              <a:rPr lang="en-US" dirty="0"/>
              <a:t>The case of Microsoft </a:t>
            </a:r>
            <a:r>
              <a:rPr lang="en-US" dirty="0" err="1"/>
              <a:t>Tay</a:t>
            </a:r>
            <a:endParaRPr lang="en-US" dirty="0"/>
          </a:p>
          <a:p>
            <a:pPr lvl="3"/>
            <a:r>
              <a:rPr lang="en-US" dirty="0"/>
              <a:t>(or, Garbage-in, Garbage-out)</a:t>
            </a:r>
          </a:p>
          <a:p>
            <a:r>
              <a:rPr lang="en-US" dirty="0"/>
              <a:t>Neural chatbots: seem much better but still don't really understand</a:t>
            </a:r>
          </a:p>
          <a:p>
            <a:r>
              <a:rPr lang="en-US" dirty="0"/>
              <a:t>The future: combining </a:t>
            </a:r>
            <a:r>
              <a:rPr lang="en-US" dirty="0" err="1"/>
              <a:t>chatbots</a:t>
            </a:r>
            <a:r>
              <a:rPr lang="en-US" dirty="0"/>
              <a:t> with frame-based agents</a:t>
            </a:r>
          </a:p>
        </p:txBody>
      </p:sp>
    </p:spTree>
    <p:extLst>
      <p:ext uri="{BB962C8B-B14F-4D97-AF65-F5344CB8AC3E}">
        <p14:creationId xmlns:p14="http://schemas.microsoft.com/office/powerpoint/2010/main" val="1959481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40"/>
            <a:ext cx="8610600" cy="792161"/>
          </a:xfrm>
        </p:spPr>
        <p:txBody>
          <a:bodyPr/>
          <a:lstStyle/>
          <a:p>
            <a:r>
              <a:rPr lang="en-US" sz="3200" dirty="0"/>
              <a:t>Keywords are ranked from specific to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12351" y="1295400"/>
            <a:ext cx="9074649" cy="5029200"/>
          </a:xfrm>
        </p:spPr>
        <p:txBody>
          <a:bodyPr>
            <a:normAutofit lnSpcReduction="10000"/>
          </a:bodyPr>
          <a:lstStyle/>
          <a:p>
            <a:pPr marL="319088" lvl="1" indent="0">
              <a:buNone/>
            </a:pPr>
            <a:r>
              <a:rPr lang="en-US" sz="2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 know everybody laughed at me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“I” is a very general keyword: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I: (I (*)) -&gt; (You say you \2)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YOU SAY YOU KNOW EVERYBODY LAUGHED AT YOU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“Everybody” is much more interesting (someone using universals like everybody/always is probably “referring to some quite specific event or person”)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WHO IN PARTICULAR ARE YOU THINKING OF?</a:t>
            </a:r>
          </a:p>
          <a:p>
            <a:r>
              <a:rPr lang="en-US" dirty="0"/>
              <a:t> Implementation: keywords stored with their rank 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Everybody 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  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3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PLEASE GO 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THAT’S VERY INTERESTING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I SEE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47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639761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52600" y="948267"/>
            <a:ext cx="89154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(MEMORY MY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LETS DISCUSS FURTHER WHY YOUR 3)</a:t>
            </a:r>
          </a:p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EARLIER YOU SAID YOUR 3)</a:t>
            </a:r>
          </a:p>
          <a:p>
            <a:endParaRPr lang="en-US" sz="2400" dirty="0"/>
          </a:p>
          <a:p>
            <a:r>
              <a:rPr lang="en-US" sz="3200" dirty="0"/>
              <a:t>Whenever “MY” is highest keyword</a:t>
            </a:r>
          </a:p>
          <a:p>
            <a:pPr lvl="1"/>
            <a:r>
              <a:rPr lang="en-US" sz="3000" dirty="0"/>
              <a:t>Randomly select a transform on the MEMORY list </a:t>
            </a:r>
          </a:p>
          <a:p>
            <a:pPr lvl="1"/>
            <a:r>
              <a:rPr lang="en-US" sz="3000" dirty="0"/>
              <a:t>Apply to sentence</a:t>
            </a:r>
          </a:p>
          <a:p>
            <a:pPr lvl="1"/>
            <a:r>
              <a:rPr lang="en-US" sz="3000" dirty="0"/>
              <a:t>Store on a stack</a:t>
            </a:r>
          </a:p>
          <a:p>
            <a:r>
              <a:rPr lang="en-US" sz="3200" dirty="0"/>
              <a:t>Later, if no keyword matches a sentence</a:t>
            </a:r>
          </a:p>
          <a:p>
            <a:pPr lvl="1"/>
            <a:r>
              <a:rPr lang="en-US" sz="3000" dirty="0"/>
              <a:t>Return the top of the MEMORY queue instead</a:t>
            </a:r>
          </a:p>
          <a:p>
            <a:r>
              <a:rPr lang="en-US" sz="3200" dirty="0"/>
              <a:t>A hierarchical model of discourse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251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Eliza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0772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Rules can refer to classes of words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Family = mother, father, brother, sister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NOUN = …</a:t>
            </a:r>
          </a:p>
          <a:p>
            <a:pPr marL="319088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Don’t reuse transforms in the same conversation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Whenever we use a transform associated with a pattern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We increment a counter for that rule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So the next time we use the next ranked transform</a:t>
            </a: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Some basic transforms happen during input processing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 -&gt; YOU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YOU -&gt; I</a:t>
            </a:r>
          </a:p>
        </p:txBody>
      </p:sp>
    </p:spTree>
    <p:extLst>
      <p:ext uri="{BB962C8B-B14F-4D97-AF65-F5344CB8AC3E}">
        <p14:creationId xmlns:p14="http://schemas.microsoft.com/office/powerpoint/2010/main" val="66607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0" y="287867"/>
            <a:ext cx="7772400" cy="1143000"/>
          </a:xfrm>
        </p:spPr>
        <p:txBody>
          <a:bodyPr/>
          <a:lstStyle/>
          <a:p>
            <a:r>
              <a:rPr lang="en-US" dirty="0"/>
              <a:t>Some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People  became deeply emotionally involved with the program</a:t>
            </a:r>
          </a:p>
          <a:p>
            <a:r>
              <a:rPr lang="en-US" dirty="0" err="1"/>
              <a:t>Weizenbaum</a:t>
            </a:r>
            <a:r>
              <a:rPr lang="en-US" dirty="0"/>
              <a:t> tells the story of his secretary who would ask </a:t>
            </a:r>
            <a:r>
              <a:rPr lang="en-US" dirty="0" err="1"/>
              <a:t>Weizenbaum</a:t>
            </a:r>
            <a:r>
              <a:rPr lang="en-US" dirty="0"/>
              <a:t> to leave the room when she talked with ELIZA</a:t>
            </a:r>
          </a:p>
          <a:p>
            <a:r>
              <a:rPr lang="en-US" dirty="0"/>
              <a:t>When he suggested that he might want to store all the ELIZA conversations for later analysis, people immediately pointed out the privacy implications</a:t>
            </a:r>
          </a:p>
          <a:p>
            <a:pPr lvl="1"/>
            <a:r>
              <a:rPr lang="en-US" dirty="0"/>
              <a:t>Suggesting that they were having quite private conversations with ELIZA</a:t>
            </a:r>
          </a:p>
        </p:txBody>
      </p:sp>
    </p:spTree>
    <p:extLst>
      <p:ext uri="{BB962C8B-B14F-4D97-AF65-F5344CB8AC3E}">
        <p14:creationId xmlns:p14="http://schemas.microsoft.com/office/powerpoint/2010/main" val="874535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Parry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295401"/>
            <a:ext cx="8121650" cy="4373563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Colby 1971 at Stanford; used to study schizophrenia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Same pattern-response structure as Eliza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But a much richer: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control structure 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language understanding capabilities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mental model: Parry has affective variables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Anger, Fear, Mistrust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“If Anger level is high, respond with hostility”</a:t>
            </a:r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The first system to pass the Turing test (in 1971)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Psychiatrists couldn’t distinguish interviews with PARRY from (text transcripts of) interviews with real paranoids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Might say something about psychiatrists, though...</a:t>
            </a:r>
          </a:p>
        </p:txBody>
      </p:sp>
    </p:spTree>
    <p:extLst>
      <p:ext uri="{BB962C8B-B14F-4D97-AF65-F5344CB8AC3E}">
        <p14:creationId xmlns:p14="http://schemas.microsoft.com/office/powerpoint/2010/main" val="150509548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Parry’s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11018178" cy="4191000"/>
          </a:xfrm>
        </p:spPr>
        <p:txBody>
          <a:bodyPr>
            <a:normAutofit/>
          </a:bodyPr>
          <a:lstStyle/>
          <a:p>
            <a:r>
              <a:rPr lang="en-US" dirty="0"/>
              <a:t>28-year-old single man, post office clerk</a:t>
            </a:r>
          </a:p>
          <a:p>
            <a:r>
              <a:rPr lang="en-US" dirty="0"/>
              <a:t>no siblings and lives alone</a:t>
            </a:r>
          </a:p>
          <a:p>
            <a:r>
              <a:rPr lang="en-US" dirty="0"/>
              <a:t>sensitive about his physical appearance, his family, his religion, his education and the topic of sex.</a:t>
            </a:r>
          </a:p>
          <a:p>
            <a:r>
              <a:rPr lang="en-US" dirty="0"/>
              <a:t>hobbies are movies and gambling on horseracing, </a:t>
            </a:r>
          </a:p>
          <a:p>
            <a:r>
              <a:rPr lang="en-US" dirty="0"/>
              <a:t>recently attacked a bookie, claiming the bookie did not pay off in a bet. </a:t>
            </a:r>
          </a:p>
          <a:p>
            <a:r>
              <a:rPr lang="en-US" dirty="0"/>
              <a:t>afterwards worried about possible underworld retaliation</a:t>
            </a:r>
          </a:p>
          <a:p>
            <a:r>
              <a:rPr lang="en-US" dirty="0"/>
              <a:t>eager to tell his story to non-threating listeners. </a:t>
            </a:r>
          </a:p>
        </p:txBody>
      </p:sp>
    </p:spTree>
    <p:extLst>
      <p:ext uri="{BB962C8B-B14F-4D97-AF65-F5344CB8AC3E}">
        <p14:creationId xmlns:p14="http://schemas.microsoft.com/office/powerpoint/2010/main" val="1810298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109" y="0"/>
            <a:ext cx="14536523" cy="1141953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640" y="0"/>
            <a:ext cx="3312560" cy="2133600"/>
          </a:xfrm>
        </p:spPr>
        <p:txBody>
          <a:bodyPr/>
          <a:lstStyle/>
          <a:p>
            <a:r>
              <a:rPr lang="en-US" dirty="0"/>
              <a:t>Parry’s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66390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940"/>
            <a:ext cx="12194781" cy="95799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640" y="0"/>
            <a:ext cx="3312560" cy="2133600"/>
          </a:xfrm>
        </p:spPr>
        <p:txBody>
          <a:bodyPr/>
          <a:lstStyle/>
          <a:p>
            <a:r>
              <a:rPr lang="en-US" dirty="0"/>
              <a:t>Parry’s Architecture</a:t>
            </a:r>
          </a:p>
        </p:txBody>
      </p:sp>
    </p:spTree>
    <p:extLst>
      <p:ext uri="{BB962C8B-B14F-4D97-AF65-F5344CB8AC3E}">
        <p14:creationId xmlns:p14="http://schemas.microsoft.com/office/powerpoint/2010/main" val="68835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0553" y="2029853"/>
            <a:ext cx="83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</p:txBody>
      </p:sp>
    </p:spTree>
    <p:extLst>
      <p:ext uri="{BB962C8B-B14F-4D97-AF65-F5344CB8AC3E}">
        <p14:creationId xmlns:p14="http://schemas.microsoft.com/office/powerpoint/2010/main" val="1652125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Affect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57400" y="1066800"/>
            <a:ext cx="81534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Fear and Anger (each ranging 0-20)</a:t>
            </a:r>
          </a:p>
          <a:p>
            <a:r>
              <a:rPr lang="en-US" dirty="0"/>
              <a:t>Mistrust (ranging 0-15)</a:t>
            </a:r>
          </a:p>
          <a:p>
            <a:r>
              <a:rPr lang="en-US" dirty="0"/>
              <a:t>Initial conditions: All low</a:t>
            </a:r>
          </a:p>
          <a:p>
            <a:endParaRPr lang="en-US" dirty="0"/>
          </a:p>
          <a:p>
            <a:r>
              <a:rPr lang="en-US" dirty="0"/>
              <a:t>After each user turn, if nothing malevolent in input</a:t>
            </a:r>
          </a:p>
          <a:p>
            <a:pPr lvl="1"/>
            <a:r>
              <a:rPr lang="en-US" sz="2800" dirty="0"/>
              <a:t>Anger drops by 1, Fear drops by 0.3</a:t>
            </a:r>
          </a:p>
          <a:p>
            <a:pPr lvl="1"/>
            <a:r>
              <a:rPr lang="en-US" sz="2800" dirty="0"/>
              <a:t>Mistrust drops by 0.05 to base level</a:t>
            </a:r>
          </a:p>
          <a:p>
            <a:pPr lvl="1"/>
            <a:endParaRPr lang="en-US" sz="2800" dirty="0"/>
          </a:p>
          <a:p>
            <a:r>
              <a:rPr lang="en-US" dirty="0"/>
              <a:t>Otherwise depends on what the user says</a:t>
            </a:r>
          </a:p>
          <a:p>
            <a:pPr lvl="1"/>
            <a:r>
              <a:rPr lang="en-US" sz="2800" dirty="0"/>
              <a:t>Each user statement can change Fear and Anger</a:t>
            </a:r>
          </a:p>
          <a:p>
            <a:pPr lvl="2"/>
            <a:r>
              <a:rPr lang="en-US" sz="2400" dirty="0"/>
              <a:t>Insults increases Anger by some percentage</a:t>
            </a:r>
          </a:p>
          <a:p>
            <a:pPr lvl="1"/>
            <a:r>
              <a:rPr lang="en-US" sz="2800" dirty="0"/>
              <a:t>Mistrust goes up if Fear or Anger do</a:t>
            </a:r>
          </a:p>
        </p:txBody>
      </p:sp>
    </p:spTree>
    <p:extLst>
      <p:ext uri="{BB962C8B-B14F-4D97-AF65-F5344CB8AC3E}">
        <p14:creationId xmlns:p14="http://schemas.microsoft.com/office/powerpoint/2010/main" val="2579771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complex I-O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 implies Parry is mentally ill</a:t>
            </a:r>
          </a:p>
          <a:p>
            <a:pPr lvl="1"/>
            <a:r>
              <a:rPr lang="en-US" dirty="0"/>
              <a:t>Rise in Fear and Anger</a:t>
            </a:r>
          </a:p>
          <a:p>
            <a:r>
              <a:rPr lang="en-US" dirty="0"/>
              <a:t>User mentions “Mafia” or associated concepts (“kill”):</a:t>
            </a:r>
          </a:p>
          <a:p>
            <a:pPr lvl="1"/>
            <a:r>
              <a:rPr lang="en-US" dirty="0"/>
              <a:t>First mention: rise in Fear</a:t>
            </a:r>
          </a:p>
          <a:p>
            <a:pPr lvl="1"/>
            <a:r>
              <a:rPr lang="en-US" dirty="0"/>
              <a:t>Later mentions: depends on willingness to discuss, which depends on current levels of Fear, Anger, Mistrust</a:t>
            </a:r>
          </a:p>
          <a:p>
            <a:r>
              <a:rPr lang="en-US" dirty="0"/>
              <a:t>User mentions Parry</a:t>
            </a:r>
          </a:p>
          <a:p>
            <a:pPr lvl="1"/>
            <a:r>
              <a:rPr lang="en-US" dirty="0"/>
              <a:t>Flattery (positive mention) </a:t>
            </a:r>
          </a:p>
          <a:p>
            <a:pPr lvl="2"/>
            <a:r>
              <a:rPr lang="en-US" dirty="0"/>
              <a:t>Decreases fear/anger if Mistrust is low</a:t>
            </a:r>
          </a:p>
          <a:p>
            <a:pPr lvl="2"/>
            <a:r>
              <a:rPr lang="en-US" dirty="0"/>
              <a:t>Increases Anger if </a:t>
            </a:r>
            <a:r>
              <a:rPr lang="en-US" dirty="0" err="1"/>
              <a:t>Mustrust</a:t>
            </a:r>
            <a:r>
              <a:rPr lang="en-US" dirty="0"/>
              <a:t> is high</a:t>
            </a:r>
          </a:p>
          <a:p>
            <a:pPr lvl="1"/>
            <a:r>
              <a:rPr lang="en-US" dirty="0"/>
              <a:t>User attitudes toward Parry</a:t>
            </a:r>
          </a:p>
          <a:p>
            <a:pPr lvl="2"/>
            <a:r>
              <a:rPr lang="en-US" dirty="0"/>
              <a:t>Negative attitudes (fear, disbelief) increase Fear/Anger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3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4572000"/>
          </a:xfrm>
        </p:spPr>
        <p:txBody>
          <a:bodyPr/>
          <a:lstStyle/>
          <a:p>
            <a:r>
              <a:rPr lang="en-US" dirty="0"/>
              <a:t>List of concepts related to Mafia</a:t>
            </a:r>
          </a:p>
          <a:p>
            <a:r>
              <a:rPr lang="en-US" dirty="0"/>
              <a:t>An ordered graph designed to lead interviewer to topic</a:t>
            </a:r>
          </a:p>
          <a:p>
            <a:pPr marL="319088" lvl="1" indent="0">
              <a:buNone/>
            </a:pPr>
            <a:r>
              <a:rPr lang="en-US" sz="2200" dirty="0"/>
              <a:t>horses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 err="1">
                <a:sym typeface="Wingdings"/>
              </a:rPr>
              <a:t>horseracinggamblingbookiesunderworldMafia</a:t>
            </a:r>
            <a:endParaRPr lang="en-US" sz="2200" dirty="0"/>
          </a:p>
          <a:p>
            <a:r>
              <a:rPr lang="en-US" dirty="0"/>
              <a:t>The mention of a new flare topic by interviewer causes a rise in Fear</a:t>
            </a:r>
          </a:p>
          <a:p>
            <a:r>
              <a:rPr lang="en-US" dirty="0"/>
              <a:t>Flare topics cause Parry to give preset responses to that flare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93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457201"/>
            <a:ext cx="7772400" cy="868361"/>
          </a:xfrm>
        </p:spPr>
        <p:txBody>
          <a:bodyPr>
            <a:normAutofit fontScale="90000"/>
          </a:bodyPr>
          <a:lstStyle/>
          <a:p>
            <a:r>
              <a:rPr lang="en-US" dirty="0"/>
              <a:t>Each sentence is mapped into a conceptualization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325561"/>
            <a:ext cx="8229600" cy="5257800"/>
          </a:xfrm>
        </p:spPr>
        <p:txBody>
          <a:bodyPr/>
          <a:lstStyle/>
          <a:p>
            <a:r>
              <a:rPr lang="en-US" dirty="0"/>
              <a:t>A predication on a conceptual object</a:t>
            </a:r>
          </a:p>
          <a:p>
            <a:r>
              <a:rPr lang="en-US" dirty="0"/>
              <a:t>A predication on a relation between two objects</a:t>
            </a:r>
          </a:p>
          <a:p>
            <a:r>
              <a:rPr lang="en-US" dirty="0"/>
              <a:t>A predication on an attribute: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work?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sort of work do you do?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Where do you work?                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  <a:sym typeface="Wingdings"/>
              </a:rPr>
              <a:t>    (your work?)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do you do for a living?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job?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Do you have a job?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occupation</a:t>
            </a:r>
          </a:p>
          <a:p>
            <a:r>
              <a:rPr lang="en-US" dirty="0"/>
              <a:t>Complex Pattern/transform rules</a:t>
            </a:r>
          </a:p>
          <a:p>
            <a:pPr lvl="2"/>
            <a:r>
              <a:rPr lang="en-US" dirty="0"/>
              <a:t>Different predicates (fear, afraid of)</a:t>
            </a:r>
          </a:p>
          <a:p>
            <a:pPr lvl="2"/>
            <a:r>
              <a:rPr lang="en-US" dirty="0"/>
              <a:t>Ordering (You are afraid of me = I frighten you)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615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Other’s Intent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72" y="1653116"/>
            <a:ext cx="8436429" cy="317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43369"/>
            <a:ext cx="9144000" cy="41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07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Other’s Intent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72" y="2112169"/>
            <a:ext cx="8436429" cy="3175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24201"/>
            <a:ext cx="9144000" cy="20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A Parry conversation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371600"/>
            <a:ext cx="8153400" cy="5257800"/>
          </a:xfrm>
        </p:spPr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(1) How are you today?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OK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(2)What is your name?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MY NAME IS FRANK SMITH. </a:t>
            </a:r>
          </a:p>
          <a:p>
            <a:pPr marL="0" indent="0">
              <a:buNone/>
            </a:pPr>
            <a:r>
              <a:rPr lang="en-US" dirty="0"/>
              <a:t>(3) How old are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TWENTY-EIGHT.</a:t>
            </a:r>
            <a:br>
              <a:rPr lang="en-US" dirty="0"/>
            </a:br>
            <a:r>
              <a:rPr lang="en-US" dirty="0"/>
              <a:t>(4) Are you married?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B050"/>
                </a:solidFill>
              </a:rPr>
              <a:t>NO.</a:t>
            </a:r>
            <a:br>
              <a:rPr lang="en-US" dirty="0"/>
            </a:br>
            <a:r>
              <a:rPr lang="en-US" dirty="0"/>
              <a:t>(5) What sort of work do you do?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 I WORK IN THE POST OFFICE. </a:t>
            </a:r>
          </a:p>
          <a:p>
            <a:pPr marL="0" indent="0">
              <a:buNone/>
            </a:pPr>
            <a:r>
              <a:rPr lang="en-US" dirty="0"/>
              <a:t>(6) Why are you in the hospital?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I SHOULDN’T BE HERE</a:t>
            </a:r>
          </a:p>
          <a:p>
            <a:pPr marL="0" indent="0">
              <a:buNone/>
            </a:pPr>
            <a:r>
              <a:rPr lang="en-US" dirty="0"/>
              <a:t>(7) Who brought you here?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THE POLICE </a:t>
            </a:r>
          </a:p>
          <a:p>
            <a:pPr marL="0" indent="0">
              <a:buNone/>
            </a:pPr>
            <a:r>
              <a:rPr lang="en-US" sz="2400" i="1" dirty="0">
                <a:latin typeface="Arial" charset="0"/>
                <a:ea typeface="Arial" charset="0"/>
                <a:cs typeface="Arial" charset="0"/>
                <a:sym typeface="Wingdings"/>
              </a:rPr>
              <a:t>	[FEAR rises slightly because police linked in graph to MAFIA]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829800" y="242889"/>
            <a:ext cx="55403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495C828-2FF3-6648-A2D6-7100D821708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6432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fear is high, the model won’t discuss its beliefs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447800"/>
            <a:ext cx="8229600" cy="5410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(1) Is the law after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THE LAW SHOULD GET THOSE ITALIAN CROOKS. </a:t>
            </a:r>
          </a:p>
          <a:p>
            <a:pPr marL="0" indent="0">
              <a:buNone/>
            </a:pPr>
            <a:r>
              <a:rPr lang="en-US" dirty="0"/>
              <a:t>(2) Do you mean the Mafia?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LET'S TALK ABOUT SOMETHING ELSE. </a:t>
            </a:r>
          </a:p>
          <a:p>
            <a:pPr marL="0" indent="0">
              <a:buNone/>
            </a:pPr>
            <a:r>
              <a:rPr lang="en-US" dirty="0"/>
              <a:t>(3) Are you afraid of the Mafia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I'D RATHER NOT DISCUSS IT.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[Fear is too high so Parry won’t talk about 'Mafia’.]</a:t>
            </a:r>
            <a:br>
              <a:rPr lang="en-US" dirty="0"/>
            </a:br>
            <a:r>
              <a:rPr lang="en-US" dirty="0"/>
              <a:t>(4) Perhaps you are paranoid about them?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YOU WANT TO KEEP ME IN THE HOSPITAL.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(The model interprets being called 'paranoid’ as an insult and as an intent to control, so ANGER &amp; FEAR rise)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42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159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Eliza Meets Parry</a:t>
            </a:r>
          </a:p>
        </p:txBody>
      </p:sp>
      <p:sp>
        <p:nvSpPr>
          <p:cNvPr id="32772" name="Rectangle 6"/>
          <p:cNvSpPr>
            <a:spLocks noGrp="1" noChangeArrowheads="1"/>
          </p:cNvSpPr>
          <p:nvPr>
            <p:ph idx="1"/>
          </p:nvPr>
        </p:nvSpPr>
        <p:spPr>
          <a:xfrm>
            <a:off x="2078038" y="1153903"/>
            <a:ext cx="8493125" cy="533400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Good Evening.  Tell me your problems.  Please terminate input with a period or a question mark.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*People get on my nerves sometimes.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*You should pay more attention.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Suppose you should pay more attention.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*You're entitled to your own opinion.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makes you think I am entitled to my own opinion?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*It bothers me just to be around people in general.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Please go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*I went to the track at Bay Meadows a while back.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does that suggest to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else would you like to discuss?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1" y="463342"/>
            <a:ext cx="214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Vincent Cerf, RFC439</a:t>
            </a:r>
          </a:p>
        </p:txBody>
      </p:sp>
    </p:spTree>
    <p:extLst>
      <p:ext uri="{BB962C8B-B14F-4D97-AF65-F5344CB8AC3E}">
        <p14:creationId xmlns:p14="http://schemas.microsoft.com/office/powerpoint/2010/main" val="386368455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8467"/>
            <a:ext cx="8610600" cy="684953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*Horseracing interests me.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Why do you say that just now?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*There's a lot of crooked gambling going on there.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*It's clear to me if not to you.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Do you think its likely that not to I?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Please go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gamble on horses.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does that suggest to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else would you like to discuss?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*Gambling has been nothing but trouble to me.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Why do you say that just now?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*I've had experience with crooks gambling at the track.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*I've already told you enough about that.</a:t>
            </a:r>
          </a:p>
        </p:txBody>
      </p:sp>
    </p:spTree>
    <p:extLst>
      <p:ext uri="{BB962C8B-B14F-4D97-AF65-F5344CB8AC3E}">
        <p14:creationId xmlns:p14="http://schemas.microsoft.com/office/powerpoint/2010/main" val="39963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2129537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87340"/>
            <a:ext cx="7772400" cy="715961"/>
          </a:xfrm>
        </p:spPr>
        <p:txBody>
          <a:bodyPr/>
          <a:lstStyle/>
          <a:p>
            <a:r>
              <a:rPr lang="en-US" dirty="0" err="1"/>
              <a:t>Woebot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for delivering Cognitive Behavior Therapy via brief daily conversations</a:t>
            </a:r>
          </a:p>
          <a:p>
            <a:pPr lvl="1"/>
            <a:r>
              <a:rPr lang="en-US" dirty="0"/>
              <a:t>Little decision tree of language and menu responses</a:t>
            </a:r>
          </a:p>
          <a:p>
            <a:pPr lvl="1"/>
            <a:endParaRPr lang="en-US" dirty="0"/>
          </a:p>
          <a:p>
            <a:pPr marL="319088" lvl="1" indent="0">
              <a:buNone/>
            </a:pPr>
            <a:r>
              <a:rPr lang="en-US" dirty="0"/>
              <a:t>"What's going on in your world right now?"</a:t>
            </a:r>
          </a:p>
          <a:p>
            <a:pPr marL="319088" lvl="1" indent="0">
              <a:buNone/>
            </a:pPr>
            <a:r>
              <a:rPr lang="en-US" dirty="0"/>
              <a:t>"How are you feeling?"</a:t>
            </a:r>
          </a:p>
          <a:p>
            <a:pPr marL="319088" lvl="1" indent="0">
              <a:buNone/>
            </a:pPr>
            <a:r>
              <a:rPr lang="en-US" dirty="0"/>
              <a:t>In response to endorsed loneliness:</a:t>
            </a:r>
          </a:p>
          <a:p>
            <a:pPr marL="593725" lvl="2" indent="0">
              <a:buNone/>
            </a:pPr>
            <a:r>
              <a:rPr lang="en-US" dirty="0"/>
              <a:t>"I'm so sorry you're feeling lonely. I guess we all feel a little lonely sometimes"</a:t>
            </a:r>
          </a:p>
          <a:p>
            <a:r>
              <a:rPr lang="en-US" dirty="0"/>
              <a:t>In a 2-week experiment seemed to reduce depression, but not anxiety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400" y="148332"/>
            <a:ext cx="610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Fitzpatrick, Darcy, </a:t>
            </a:r>
            <a:r>
              <a:rPr lang="en-US" dirty="0" err="1"/>
              <a:t>Vierhile</a:t>
            </a:r>
            <a:r>
              <a:rPr lang="en-US" dirty="0"/>
              <a:t>, 2017. Delivering Cognitive Behavior Therapy to Young Adults with Symptoms of Depression and Anxiety Using a Fully Automated Conversational Agent (</a:t>
            </a:r>
            <a:r>
              <a:rPr lang="en-US" dirty="0" err="1"/>
              <a:t>Woebot</a:t>
            </a:r>
            <a:r>
              <a:rPr lang="en-US" dirty="0"/>
              <a:t>): A Randomized Controlled Trial.  JMIR </a:t>
            </a:r>
            <a:r>
              <a:rPr lang="en-US" dirty="0" err="1"/>
              <a:t>Ment</a:t>
            </a:r>
            <a:r>
              <a:rPr lang="en-US" dirty="0"/>
              <a:t> Health 4:2.</a:t>
            </a:r>
          </a:p>
        </p:txBody>
      </p:sp>
    </p:spTree>
    <p:extLst>
      <p:ext uri="{BB962C8B-B14F-4D97-AF65-F5344CB8AC3E}">
        <p14:creationId xmlns:p14="http://schemas.microsoft.com/office/powerpoint/2010/main" val="2899223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00" y="1828800"/>
            <a:ext cx="8763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Idea: Mine conversations of human chats or human-machine chats</a:t>
            </a:r>
          </a:p>
          <a:p>
            <a:pPr marL="319088" lvl="1" indent="0">
              <a:buNone/>
            </a:pPr>
            <a:r>
              <a:rPr lang="en-US" sz="3200" dirty="0"/>
              <a:t>Microblogs:   Twitter or Weibo (微博)</a:t>
            </a:r>
          </a:p>
          <a:p>
            <a:pPr marL="319088" lvl="1" indent="0">
              <a:buNone/>
            </a:pPr>
            <a:r>
              <a:rPr lang="en-US" sz="3200" dirty="0"/>
              <a:t>Movie dialogs</a:t>
            </a:r>
          </a:p>
          <a:p>
            <a:pPr marL="319088" lvl="1" indent="0">
              <a:buNone/>
            </a:pPr>
            <a:endParaRPr lang="en-US" sz="3200" dirty="0"/>
          </a:p>
          <a:p>
            <a:r>
              <a:rPr lang="en-US" dirty="0" err="1"/>
              <a:t>Cleverbot</a:t>
            </a:r>
            <a:r>
              <a:rPr lang="en-US" dirty="0"/>
              <a:t> (Carpenter 2017 http://</a:t>
            </a:r>
            <a:r>
              <a:rPr lang="en-US" dirty="0" err="1"/>
              <a:t>www.cleverbot.com</a:t>
            </a:r>
            <a:r>
              <a:rPr lang="en-US" dirty="0"/>
              <a:t>)</a:t>
            </a:r>
          </a:p>
          <a:p>
            <a:r>
              <a:rPr lang="en-US" dirty="0"/>
              <a:t>Microsoft </a:t>
            </a:r>
            <a:r>
              <a:rPr lang="en-US" dirty="0" err="1"/>
              <a:t>XiaoIce</a:t>
            </a:r>
            <a:endParaRPr lang="en-US" dirty="0"/>
          </a:p>
          <a:p>
            <a:r>
              <a:rPr lang="en-US" dirty="0"/>
              <a:t>Microsoft </a:t>
            </a:r>
            <a:r>
              <a:rPr lang="en-US" dirty="0" err="1"/>
              <a:t>Tay</a:t>
            </a:r>
            <a:endParaRPr lang="en-US" dirty="0"/>
          </a:p>
          <a:p>
            <a:pPr marL="31908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5988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28601"/>
            <a:ext cx="7772400" cy="71596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Cleverbot</a:t>
            </a:r>
            <a:r>
              <a:rPr lang="en-US" dirty="0"/>
              <a:t> conversation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1828800" y="1219200"/>
          <a:ext cx="861060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Do you like Doctor Who?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Yes, so funny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What's your favorite show?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 don't have one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What's your name?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Jason I already told you.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No your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Stephanie IS my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thought it was Jason?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How did you come to that conclusion.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Because you said so.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have to do my homework.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563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FF10-DE53-7842-BE79-D780F5E7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7230-47A8-BC4A-AD2B-BCCCE2B8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8475"/>
          </a:xfrm>
        </p:spPr>
        <p:txBody>
          <a:bodyPr/>
          <a:lstStyle/>
          <a:p>
            <a:r>
              <a:rPr lang="en-US" dirty="0"/>
              <a:t>Think of dialogue as a sequence of </a:t>
            </a:r>
            <a:r>
              <a:rPr lang="en-US" u="sng" dirty="0"/>
              <a:t>turn</a:t>
            </a:r>
            <a:r>
              <a:rPr lang="en-US" dirty="0"/>
              <a:t>s and </a:t>
            </a:r>
            <a:r>
              <a:rPr lang="en-US" u="sng" dirty="0"/>
              <a:t>response</a:t>
            </a:r>
            <a:r>
              <a:rPr lang="en-US" dirty="0"/>
              <a:t>s.</a:t>
            </a:r>
          </a:p>
          <a:p>
            <a:r>
              <a:rPr lang="en-US" dirty="0"/>
              <a:t>Every item is a turn, and every item is a response to the turn before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634A1-136B-2A40-B31A-5A475E0FCC12}"/>
              </a:ext>
            </a:extLst>
          </p:cNvPr>
          <p:cNvSpPr txBox="1"/>
          <p:nvPr/>
        </p:nvSpPr>
        <p:spPr>
          <a:xfrm>
            <a:off x="3429000" y="2934771"/>
            <a:ext cx="64388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good morning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morning </a:t>
            </a:r>
            <a:r>
              <a:rPr lang="en-US" dirty="0" err="1"/>
              <a:t>hun</a:t>
            </a:r>
            <a:r>
              <a:rPr lang="en-US" dirty="0"/>
              <a:t>. How are you this morning?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I'm good thank you. How are you?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doing good, very cold </a:t>
            </a:r>
            <a:r>
              <a:rPr lang="en-US" dirty="0" err="1"/>
              <a:t>tho</a:t>
            </a:r>
            <a:r>
              <a:rPr lang="en-US" dirty="0"/>
              <a:t>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raining like crazy here.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Hate rain 👎🏻 that mixed with cold. The other day it was pouring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yeah, I'm with you. Lol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Hope you have a great day and a warm one :)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will, thank you. Be safe and have a wonderful day 😊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too </a:t>
            </a:r>
            <a:r>
              <a:rPr lang="en-US" dirty="0" err="1"/>
              <a:t>hun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AFC5FF-5CE3-D24D-909B-247CA9E796A0}"/>
              </a:ext>
            </a:extLst>
          </p:cNvPr>
          <p:cNvSpPr/>
          <p:nvPr/>
        </p:nvSpPr>
        <p:spPr>
          <a:xfrm>
            <a:off x="450722" y="6233494"/>
            <a:ext cx="880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Twitter data from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Phylliida</a:t>
            </a:r>
            <a:r>
              <a:rPr lang="en-US" dirty="0"/>
              <a:t>/Dialogue-Datasets – so much of it was NSFW!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E822E-3A7D-9949-94BF-1F9D16AA1698}"/>
              </a:ext>
            </a:extLst>
          </p:cNvPr>
          <p:cNvGrpSpPr/>
          <p:nvPr/>
        </p:nvGrpSpPr>
        <p:grpSpPr>
          <a:xfrm>
            <a:off x="2476795" y="3446988"/>
            <a:ext cx="952205" cy="369332"/>
            <a:chOff x="1244895" y="3518455"/>
            <a:chExt cx="952205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3A8F9-592A-1E4C-A0C8-17E7C4BC06EF}"/>
                </a:ext>
              </a:extLst>
            </p:cNvPr>
            <p:cNvSpPr txBox="1"/>
            <p:nvPr/>
          </p:nvSpPr>
          <p:spPr>
            <a:xfrm>
              <a:off x="1244895" y="3518455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turn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FC9F0D-3A14-3F4D-8ADE-1099D05AE183}"/>
                </a:ext>
              </a:extLst>
            </p:cNvPr>
            <p:cNvCxnSpPr/>
            <p:nvPr/>
          </p:nvCxnSpPr>
          <p:spPr>
            <a:xfrm>
              <a:off x="1739879" y="3708400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DAA598-A5B2-4B42-9907-9C67C1088831}"/>
              </a:ext>
            </a:extLst>
          </p:cNvPr>
          <p:cNvGrpSpPr/>
          <p:nvPr/>
        </p:nvGrpSpPr>
        <p:grpSpPr>
          <a:xfrm>
            <a:off x="1132719" y="3747820"/>
            <a:ext cx="2296281" cy="369332"/>
            <a:chOff x="1244895" y="3518455"/>
            <a:chExt cx="2296281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44EEF8-CDA1-E241-909B-B754905809AF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3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17F4F3-7306-6142-A73F-15BFB6FD1ADD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687588-7FC1-1E4D-A1D0-0040A3CDD253}"/>
              </a:ext>
            </a:extLst>
          </p:cNvPr>
          <p:cNvGrpSpPr/>
          <p:nvPr/>
        </p:nvGrpSpPr>
        <p:grpSpPr>
          <a:xfrm>
            <a:off x="1132719" y="4000960"/>
            <a:ext cx="2296281" cy="369332"/>
            <a:chOff x="1244895" y="3518455"/>
            <a:chExt cx="2296281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96A643-4FB2-7B40-AF96-E080966A69D0}"/>
                </a:ext>
              </a:extLst>
            </p:cNvPr>
            <p:cNvSpPr txBox="1"/>
            <p:nvPr/>
          </p:nvSpPr>
          <p:spPr>
            <a:xfrm>
              <a:off x="1244895" y="3518455"/>
              <a:ext cx="1910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to turn 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85C112-B313-1B4F-B394-5C057D85BF75}"/>
                </a:ext>
              </a:extLst>
            </p:cNvPr>
            <p:cNvCxnSpPr/>
            <p:nvPr/>
          </p:nvCxnSpPr>
          <p:spPr>
            <a:xfrm>
              <a:off x="3083955" y="3703121"/>
              <a:ext cx="4572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5874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>
            <a:normAutofit fontScale="90000"/>
          </a:bodyPr>
          <a:lstStyle/>
          <a:p>
            <a:r>
              <a:rPr lang="en-US" dirty="0"/>
              <a:t>Two IR-based </a:t>
            </a:r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Similar </a:t>
            </a:r>
            <a:r>
              <a:rPr lang="en-US" u="sng" dirty="0"/>
              <a:t>Turn</a:t>
            </a:r>
            <a:r>
              <a:rPr lang="en-US" dirty="0"/>
              <a:t>: Return the response to the most similar turn </a:t>
            </a:r>
          </a:p>
          <a:p>
            <a:pPr lvl="1"/>
            <a:r>
              <a:rPr lang="en-US" dirty="0"/>
              <a:t>Take user's turn (</a:t>
            </a:r>
            <a:r>
              <a:rPr lang="en-US" i="1" dirty="0"/>
              <a:t>q</a:t>
            </a:r>
            <a:r>
              <a:rPr lang="en-US" dirty="0"/>
              <a:t>) and find a similar turn </a:t>
            </a:r>
            <a:r>
              <a:rPr lang="en-US" i="1" dirty="0"/>
              <a:t>t</a:t>
            </a:r>
            <a:r>
              <a:rPr lang="en-US" dirty="0"/>
              <a:t> (cosine over </a:t>
            </a:r>
            <a:r>
              <a:rPr lang="en-US" dirty="0" err="1"/>
              <a:t>tf-idf</a:t>
            </a:r>
            <a:r>
              <a:rPr lang="en-US" dirty="0"/>
              <a:t> or sentence embedding) in the corpus C</a:t>
            </a:r>
          </a:p>
          <a:p>
            <a:pPr marL="319088" lvl="1" indent="0">
              <a:buNone/>
            </a:pPr>
            <a:r>
              <a:rPr lang="en-US" i="1" dirty="0"/>
              <a:t>                         q = "do you like Doctor Who"</a:t>
            </a:r>
          </a:p>
          <a:p>
            <a:pPr marL="319088" lvl="1" indent="0">
              <a:buNone/>
            </a:pPr>
            <a:r>
              <a:rPr lang="en-US" i="1" dirty="0"/>
              <a:t>		   t = "do you like Doctor Strangelove"</a:t>
            </a:r>
          </a:p>
          <a:p>
            <a:pPr lvl="1"/>
            <a:r>
              <a:rPr lang="en-US" dirty="0"/>
              <a:t>Grab whatever the response was to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 lvl="8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Similar </a:t>
            </a:r>
            <a:r>
              <a:rPr lang="en-US" u="sng" dirty="0"/>
              <a:t>Response</a:t>
            </a:r>
            <a:r>
              <a:rPr lang="en-US" dirty="0"/>
              <a:t>: Return the most similar turn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44" y="3913699"/>
            <a:ext cx="4608286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1" y="5410336"/>
            <a:ext cx="2736851" cy="1008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0365" y="5575939"/>
            <a:ext cx="3381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000" dirty="0">
                <a:solidFill>
                  <a:srgbClr val="0070C0"/>
                </a:solidFill>
              </a:rPr>
              <a:t>Do you like Doctor Strangelove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1227" y="4221813"/>
            <a:ext cx="1798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400" dirty="0">
                <a:solidFill>
                  <a:srgbClr val="0070C0"/>
                </a:solidFill>
              </a:rPr>
              <a:t>Yes, so funny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438E4-431C-6442-B54D-62E2617E6026}"/>
              </a:ext>
            </a:extLst>
          </p:cNvPr>
          <p:cNvSpPr/>
          <p:nvPr/>
        </p:nvSpPr>
        <p:spPr>
          <a:xfrm>
            <a:off x="546100" y="5130800"/>
            <a:ext cx="10947400" cy="156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5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5121-7151-3D4E-9FFB-F75C2DA3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D217-A127-CC4D-8918-825635B08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2517775"/>
          </a:xfrm>
        </p:spPr>
        <p:txBody>
          <a:bodyPr>
            <a:normAutofit/>
          </a:bodyPr>
          <a:lstStyle/>
          <a:p>
            <a:r>
              <a:rPr lang="en-US" sz="2400" dirty="0"/>
              <a:t>Similar turn seems more likely to work, intuitively</a:t>
            </a:r>
          </a:p>
          <a:p>
            <a:r>
              <a:rPr lang="en-US" sz="2400" dirty="0"/>
              <a:t>However, noise creeps in: similar turn isn't the same, and response is response to something else.</a:t>
            </a:r>
          </a:p>
          <a:p>
            <a:r>
              <a:rPr lang="en-US" sz="2400" dirty="0"/>
              <a:t>Results from "Data-Driven Response Generation in Social Media" (Ritter et al. 2011):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B4E0E3-1797-D14C-B954-0CA374194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80902"/>
              </p:ext>
            </p:extLst>
          </p:nvPr>
        </p:nvGraphicFramePr>
        <p:xfrm>
          <a:off x="520699" y="3577196"/>
          <a:ext cx="11150601" cy="328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867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3716867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7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MT-based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075"/>
            <a:ext cx="10515600" cy="2926257"/>
          </a:xfrm>
        </p:spPr>
        <p:txBody>
          <a:bodyPr>
            <a:normAutofit/>
          </a:bodyPr>
          <a:lstStyle/>
          <a:p>
            <a:r>
              <a:rPr lang="en-US" sz="2000" dirty="0"/>
              <a:t>Build a "parallel corpus" and treat the entire task like machine translation</a:t>
            </a:r>
          </a:p>
          <a:p>
            <a:r>
              <a:rPr lang="en-US" sz="2000" dirty="0"/>
              <a:t>This was done pre-neural MT, so alignment had to be dealt with; another method for determining phrase pairs was used (Fisher's exact test; don't worry about details)</a:t>
            </a:r>
          </a:p>
          <a:p>
            <a:r>
              <a:rPr lang="en-US" sz="2000" dirty="0"/>
              <a:t>Works pretty well, empirically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71DEFA-6435-5A46-B3AE-7120A13DB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160846"/>
              </p:ext>
            </p:extLst>
          </p:nvPr>
        </p:nvGraphicFramePr>
        <p:xfrm>
          <a:off x="2886440" y="2825203"/>
          <a:ext cx="81280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5043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31810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4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good morning 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087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morning </a:t>
                      </a:r>
                      <a:r>
                        <a:rPr lang="en-US" dirty="0" err="1"/>
                        <a:t>hun</a:t>
                      </a:r>
                      <a:r>
                        <a:rPr lang="en-US" dirty="0"/>
                        <a:t>. How are you this morning?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I'm good thank you. How are you?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doing good, very cold </a:t>
                      </a:r>
                      <a:r>
                        <a:rPr lang="en-US" dirty="0" err="1"/>
                        <a:t>tho</a:t>
                      </a:r>
                      <a:r>
                        <a:rPr lang="en-US" dirty="0"/>
                        <a:t>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raining like crazy here.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7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Hate rain 👎🏻 that mixed with cold. The other day it was pouring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yeah, I'm with you. 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Hope you have a great day and a warm one :)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1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031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E8C2-BC43-1946-8021-3C3B5D23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BE85-69FF-8D4D-A102-D0211C22D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88" y="1532864"/>
            <a:ext cx="10515600" cy="2926257"/>
          </a:xfrm>
        </p:spPr>
        <p:txBody>
          <a:bodyPr>
            <a:normAutofit/>
          </a:bodyPr>
          <a:lstStyle/>
          <a:p>
            <a:r>
              <a:rPr lang="en-US" sz="2400" dirty="0"/>
              <a:t>Note: BLEU not informative, though it ends up getting used a lot as it's better than nothing (but not much)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5FD9C7-B079-6847-B0A0-C93D5B4F2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315293"/>
              </p:ext>
            </p:extLst>
          </p:nvPr>
        </p:nvGraphicFramePr>
        <p:xfrm>
          <a:off x="686842" y="231648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48862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2042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5448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A preferred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1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18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52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928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8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86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76EDC5-C84B-3A4A-A4AB-EDC8872CA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46892"/>
              </p:ext>
            </p:extLst>
          </p:nvPr>
        </p:nvGraphicFramePr>
        <p:xfrm>
          <a:off x="4047969" y="4699760"/>
          <a:ext cx="31473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067">
                  <a:extLst>
                    <a:ext uri="{9D8B030D-6E8A-4147-A177-3AD203B41FA5}">
                      <a16:colId xmlns:a16="http://schemas.microsoft.com/office/drawing/2014/main" val="3052441085"/>
                    </a:ext>
                  </a:extLst>
                </a:gridCol>
                <a:gridCol w="1154243">
                  <a:extLst>
                    <a:ext uri="{9D8B030D-6E8A-4147-A177-3AD203B41FA5}">
                      <a16:colId xmlns:a16="http://schemas.microsoft.com/office/drawing/2014/main" val="862933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BLEU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33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1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76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89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4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554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ECC81-F6F1-614D-94A6-2A7378F99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82966"/>
              </p:ext>
            </p:extLst>
          </p:nvPr>
        </p:nvGraphicFramePr>
        <p:xfrm>
          <a:off x="520701" y="456952"/>
          <a:ext cx="11150598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8433">
                  <a:extLst>
                    <a:ext uri="{9D8B030D-6E8A-4147-A177-3AD203B41FA5}">
                      <a16:colId xmlns:a16="http://schemas.microsoft.com/office/drawing/2014/main" val="3436236150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68511149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05281402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3954481378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21758527"/>
                    </a:ext>
                  </a:extLst>
                </a:gridCol>
                <a:gridCol w="1858433">
                  <a:extLst>
                    <a:ext uri="{9D8B030D-6E8A-4147-A177-3AD203B41FA5}">
                      <a16:colId xmlns:a16="http://schemas.microsoft.com/office/drawing/2014/main" val="2781891639"/>
                    </a:ext>
                  </a:extLst>
                </a:gridCol>
              </a:tblGrid>
              <a:tr h="352771">
                <a:tc>
                  <a:txBody>
                    <a:bodyPr/>
                    <a:lstStyle/>
                    <a:p>
                      <a:r>
                        <a:rPr lang="en-US" dirty="0"/>
                        <a:t>Turn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511"/>
                  </a:ext>
                </a:extLst>
              </a:tr>
              <a:tr h="1130799">
                <a:tc>
                  <a:txBody>
                    <a:bodyPr/>
                    <a:lstStyle/>
                    <a:p>
                      <a:r>
                        <a:rPr lang="en-US" dirty="0"/>
                        <a:t>riding to the arc on my bike. Hopefully I won’t melt into the pavement.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grab some refreshing drinks ... and a towel ... lol ... then eat ice cream and </a:t>
                      </a:r>
                      <a:r>
                        <a:rPr lang="en-US" dirty="0" err="1"/>
                        <a:t>suika</a:t>
                      </a:r>
                      <a:r>
                        <a:rPr lang="en-US" dirty="0"/>
                        <a:t> later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sure the cup wo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melt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luck on your bike ride 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sure to ride in the middle of the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lmfaoooo</a:t>
                      </a:r>
                      <a:r>
                        <a:rPr lang="en-US" dirty="0"/>
                        <a:t> 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781114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I really hate watching movies in the living room.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:( cheer up ! you need to invest in one of those turbo fans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someone was watching in the living room </a:t>
                      </a:r>
                      <a:r>
                        <a:rPr lang="en-US" dirty="0" err="1"/>
                        <a:t>kasi</a:t>
                      </a:r>
                      <a:r>
                        <a:rPr lang="en-US" dirty="0"/>
                        <a:t> e . :)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was too lazy to go up to my room 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 too , what movies are you doing in room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 no comfy spots or just too open to 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fazendo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oq</a:t>
                      </a:r>
                      <a:r>
                        <a:rPr lang="en-US" dirty="0"/>
                        <a:t>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560856"/>
                  </a:ext>
                </a:extLst>
              </a:tr>
              <a:tr h="869845">
                <a:tc>
                  <a:txBody>
                    <a:bodyPr/>
                    <a:lstStyle/>
                    <a:p>
                      <a:r>
                        <a:rPr lang="en-US" dirty="0"/>
                        <a:t>Hello Did I miss David Getting his teen choice award? Or did they not show 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did </a:t>
                      </a:r>
                      <a:r>
                        <a:rPr lang="en-US" dirty="0" err="1"/>
                        <a:t>n’t</a:t>
                      </a:r>
                      <a:r>
                        <a:rPr lang="en-US" dirty="0"/>
                        <a:t> show yet -ha- -lol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 they </a:t>
                      </a:r>
                      <a:r>
                        <a:rPr lang="en-US" dirty="0" err="1"/>
                        <a:t>gon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</a:t>
                      </a:r>
                      <a:r>
                        <a:rPr lang="en-US" dirty="0"/>
                        <a:t> show teen choice awards again ?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missed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hello miss ? * he was getting his will probably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nothing yet...he presented though he is so darn 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wish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714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models of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Also fine to use other features like user features, or prior turns</a:t>
            </a:r>
          </a:p>
          <a:p>
            <a:r>
              <a:rPr lang="en-US" sz="3200" dirty="0"/>
              <a:t>Or non-dialogue text</a:t>
            </a:r>
          </a:p>
          <a:p>
            <a:pPr lvl="1"/>
            <a:r>
              <a:rPr lang="en-US" sz="3200" dirty="0"/>
              <a:t>COBOT </a:t>
            </a:r>
            <a:r>
              <a:rPr lang="en-US" sz="3200" dirty="0" err="1"/>
              <a:t>chatbot</a:t>
            </a:r>
            <a:r>
              <a:rPr lang="en-US" sz="3200" dirty="0"/>
              <a:t> (Isbell et al., 2000) </a:t>
            </a:r>
          </a:p>
          <a:p>
            <a:pPr lvl="2"/>
            <a:r>
              <a:rPr lang="en-US" sz="2800" dirty="0"/>
              <a:t>sentences from the Unabomber Manifesto by Theodore Kaczynski, articles on alien abduction, the scripts of “The Big Lebowski” and “Planet of the Apes”. </a:t>
            </a:r>
          </a:p>
          <a:p>
            <a:pPr lvl="1"/>
            <a:r>
              <a:rPr lang="en-US" sz="3200" dirty="0"/>
              <a:t>Wikipedia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418423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4" y="255494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Seq2Seq Models for Response Generation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4653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36918" y="4744827"/>
            <a:ext cx="494907" cy="84842"/>
            <a:chOff x="2375398" y="5125821"/>
            <a:chExt cx="494907" cy="84842"/>
          </a:xfrm>
        </p:grpSpPr>
        <p:sp>
          <p:nvSpPr>
            <p:cNvPr id="29" name="Oval 2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147010" y="362194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9275" y="3736932"/>
            <a:ext cx="494907" cy="84842"/>
            <a:chOff x="2375398" y="5125821"/>
            <a:chExt cx="494907" cy="84842"/>
          </a:xfrm>
        </p:grpSpPr>
        <p:sp>
          <p:nvSpPr>
            <p:cNvPr id="35" name="Oval 3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152516" y="463206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2244781" y="4747053"/>
            <a:ext cx="494907" cy="84842"/>
            <a:chOff x="2375398" y="5125821"/>
            <a:chExt cx="494907" cy="84842"/>
          </a:xfrm>
        </p:grpSpPr>
        <p:sp>
          <p:nvSpPr>
            <p:cNvPr id="41" name="Oval 4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3125867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18132" y="4738367"/>
            <a:ext cx="494907" cy="84842"/>
            <a:chOff x="2375398" y="5125821"/>
            <a:chExt cx="494907" cy="84842"/>
          </a:xfrm>
        </p:grpSpPr>
        <p:sp>
          <p:nvSpPr>
            <p:cNvPr id="47" name="Oval 4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145351" y="46233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237616" y="4738367"/>
            <a:ext cx="494907" cy="84842"/>
            <a:chOff x="2375398" y="5125821"/>
            <a:chExt cx="494907" cy="84842"/>
          </a:xfrm>
        </p:grpSpPr>
        <p:sp>
          <p:nvSpPr>
            <p:cNvPr id="53" name="Oval 5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2155397" y="362627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247662" y="3741262"/>
            <a:ext cx="494907" cy="84842"/>
            <a:chOff x="2375398" y="5125821"/>
            <a:chExt cx="494907" cy="84842"/>
          </a:xfrm>
        </p:grpSpPr>
        <p:sp>
          <p:nvSpPr>
            <p:cNvPr id="59" name="Oval 5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3139080" y="361779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3231345" y="3732786"/>
            <a:ext cx="494907" cy="84842"/>
            <a:chOff x="2375398" y="5125821"/>
            <a:chExt cx="494907" cy="84842"/>
          </a:xfrm>
        </p:grpSpPr>
        <p:sp>
          <p:nvSpPr>
            <p:cNvPr id="65" name="Oval 6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145919" y="36146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1475189" y="393049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483052" y="393482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456403" y="392634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475887" y="392324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08081" y="377621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16468" y="377207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800151" y="376897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4228432" y="3722344"/>
            <a:ext cx="494907" cy="84842"/>
            <a:chOff x="2375398" y="5125821"/>
            <a:chExt cx="494907" cy="84842"/>
          </a:xfrm>
        </p:grpSpPr>
        <p:sp>
          <p:nvSpPr>
            <p:cNvPr id="78" name="Oval 7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48777" y="50722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how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237025" y="509484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are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173438" y="5094848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you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294759" y="509543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?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4806990" y="376897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976115" y="2818487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293943" y="3187819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7025690" y="278299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7340983" y="3143725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145679" y="27647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57" name="Straight Arrow Connector 156"/>
          <p:cNvCxnSpPr/>
          <p:nvPr/>
        </p:nvCxnSpPr>
        <p:spPr>
          <a:xfrm flipH="1" flipV="1">
            <a:off x="8266866" y="3134079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8929965" y="2801655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 flipH="1" flipV="1">
            <a:off x="9258740" y="3170987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49045" y="4064385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680918" y="4087779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6057399" y="508642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Palatino Linotype" panose="02040502050505030304" pitchFamily="18" charset="0"/>
              </a:rPr>
              <a:t>eos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73482" y="5094848"/>
            <a:ext cx="543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I’m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7995601" y="514271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fine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9258224" y="515810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5989876" y="463629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2" name="Group 201"/>
          <p:cNvGrpSpPr/>
          <p:nvPr/>
        </p:nvGrpSpPr>
        <p:grpSpPr>
          <a:xfrm>
            <a:off x="6082141" y="4751287"/>
            <a:ext cx="494907" cy="84842"/>
            <a:chOff x="2375398" y="5125821"/>
            <a:chExt cx="494907" cy="84842"/>
          </a:xfrm>
        </p:grpSpPr>
        <p:sp>
          <p:nvSpPr>
            <p:cNvPr id="203" name="Oval 2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Rectangle 206"/>
          <p:cNvSpPr/>
          <p:nvPr/>
        </p:nvSpPr>
        <p:spPr>
          <a:xfrm>
            <a:off x="5992233" y="362840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84498" y="3743392"/>
            <a:ext cx="494907" cy="84842"/>
            <a:chOff x="2375398" y="5125821"/>
            <a:chExt cx="494907" cy="84842"/>
          </a:xfrm>
        </p:grpSpPr>
        <p:sp>
          <p:nvSpPr>
            <p:cNvPr id="209" name="Oval 20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6997739" y="46385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7090004" y="4753513"/>
            <a:ext cx="494907" cy="84842"/>
            <a:chOff x="2375398" y="5125821"/>
            <a:chExt cx="494907" cy="84842"/>
          </a:xfrm>
        </p:grpSpPr>
        <p:sp>
          <p:nvSpPr>
            <p:cNvPr id="215" name="Oval 21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Rectangle 218"/>
          <p:cNvSpPr/>
          <p:nvPr/>
        </p:nvSpPr>
        <p:spPr>
          <a:xfrm>
            <a:off x="7971090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/>
          <p:cNvGrpSpPr/>
          <p:nvPr/>
        </p:nvGrpSpPr>
        <p:grpSpPr>
          <a:xfrm>
            <a:off x="8063355" y="4744827"/>
            <a:ext cx="494907" cy="84842"/>
            <a:chOff x="2375398" y="5125821"/>
            <a:chExt cx="494907" cy="84842"/>
          </a:xfrm>
        </p:grpSpPr>
        <p:sp>
          <p:nvSpPr>
            <p:cNvPr id="221" name="Oval 22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8990574" y="462983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6" name="Group 225"/>
          <p:cNvGrpSpPr/>
          <p:nvPr/>
        </p:nvGrpSpPr>
        <p:grpSpPr>
          <a:xfrm>
            <a:off x="9082839" y="4744827"/>
            <a:ext cx="494907" cy="84842"/>
            <a:chOff x="2375398" y="5125821"/>
            <a:chExt cx="494907" cy="84842"/>
          </a:xfrm>
        </p:grpSpPr>
        <p:sp>
          <p:nvSpPr>
            <p:cNvPr id="227" name="Oval 22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7000620" y="3632732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7092885" y="3747722"/>
            <a:ext cx="494907" cy="84842"/>
            <a:chOff x="2375398" y="5125821"/>
            <a:chExt cx="494907" cy="84842"/>
          </a:xfrm>
        </p:grpSpPr>
        <p:sp>
          <p:nvSpPr>
            <p:cNvPr id="233" name="Oval 23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7" name="Rectangle 236"/>
          <p:cNvSpPr/>
          <p:nvPr/>
        </p:nvSpPr>
        <p:spPr>
          <a:xfrm>
            <a:off x="7984303" y="362425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8076568" y="3739246"/>
            <a:ext cx="494907" cy="84842"/>
            <a:chOff x="2375398" y="5125821"/>
            <a:chExt cx="494907" cy="84842"/>
          </a:xfrm>
        </p:grpSpPr>
        <p:sp>
          <p:nvSpPr>
            <p:cNvPr id="239" name="Oval 23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8991142" y="362115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6320412" y="3936954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7328275" y="3941284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flipV="1">
            <a:off x="8301626" y="3932808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9321110" y="3929709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6653304" y="3782678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7661691" y="3778532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8645374" y="3775433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9073655" y="3728804"/>
            <a:ext cx="494907" cy="84842"/>
            <a:chOff x="2375398" y="5125821"/>
            <a:chExt cx="494907" cy="84842"/>
          </a:xfrm>
        </p:grpSpPr>
        <p:sp>
          <p:nvSpPr>
            <p:cNvPr id="252" name="Oval 251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369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Google’s baseline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00533"/>
              </p:ext>
            </p:extLst>
          </p:nvPr>
        </p:nvGraphicFramePr>
        <p:xfrm>
          <a:off x="159026" y="1610436"/>
          <a:ext cx="11973339" cy="4818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528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Input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r>
                        <a:rPr lang="en-US" sz="2800" dirty="0"/>
                        <a:t>what is 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empowered humanity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immoral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the fact that you have a child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is the purpose of existence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to find out what happens when we get to the planet earth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what do you think about bill gates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He’s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r>
                        <a:rPr lang="zh-CN" alt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198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D13F-3093-8B4F-960D-F45D3588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0F2F9-0BB0-7840-94C3-EFA691912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Generic responses</a:t>
            </a:r>
          </a:p>
          <a:p>
            <a:r>
              <a:rPr lang="en-US" dirty="0"/>
              <a:t>Speaker not consistent</a:t>
            </a:r>
          </a:p>
          <a:p>
            <a:r>
              <a:rPr lang="en-US" dirty="0"/>
              <a:t>Appropriate reward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9658B-ED5B-444E-935F-8A7BB7C60896}"/>
              </a:ext>
            </a:extLst>
          </p:cNvPr>
          <p:cNvSpPr txBox="1"/>
          <p:nvPr/>
        </p:nvSpPr>
        <p:spPr>
          <a:xfrm>
            <a:off x="689548" y="6026046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(Work of </a:t>
            </a:r>
            <a:r>
              <a:rPr lang="en-US" dirty="0" err="1"/>
              <a:t>Jiwei</a:t>
            </a:r>
            <a:r>
              <a:rPr lang="en-US" dirty="0"/>
              <a:t> Li)</a:t>
            </a:r>
          </a:p>
        </p:txBody>
      </p:sp>
    </p:spTree>
    <p:extLst>
      <p:ext uri="{BB962C8B-B14F-4D97-AF65-F5344CB8AC3E}">
        <p14:creationId xmlns:p14="http://schemas.microsoft.com/office/powerpoint/2010/main" val="4039925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71260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83293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81261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31374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FC2767-6A2F-E54D-AC34-E72FA221778F}"/>
              </a:ext>
            </a:extLst>
          </p:cNvPr>
          <p:cNvSpPr/>
          <p:nvPr/>
        </p:nvSpPr>
        <p:spPr>
          <a:xfrm>
            <a:off x="274820" y="61804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"A Diversity-Promoting Objective Function for Neural Conversation Models" – Li et al. 2016</a:t>
            </a:r>
          </a:p>
        </p:txBody>
      </p:sp>
    </p:spTree>
    <p:extLst>
      <p:ext uri="{BB962C8B-B14F-4D97-AF65-F5344CB8AC3E}">
        <p14:creationId xmlns:p14="http://schemas.microsoft.com/office/powerpoint/2010/main" val="3040489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is life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</p:spTree>
    <p:extLst>
      <p:ext uri="{BB962C8B-B14F-4D97-AF65-F5344CB8AC3E}">
        <p14:creationId xmlns:p14="http://schemas.microsoft.com/office/powerpoint/2010/main" val="3709577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1" y="3684908"/>
            <a:ext cx="1258984" cy="2159044"/>
          </a:xfrm>
          <a:prstGeom prst="rect">
            <a:avLst/>
          </a:prstGeom>
        </p:spPr>
      </p:pic>
      <p:sp>
        <p:nvSpPr>
          <p:cNvPr id="7" name="Bulle rectangulaire 17"/>
          <p:cNvSpPr/>
          <p:nvPr/>
        </p:nvSpPr>
        <p:spPr>
          <a:xfrm flipH="1">
            <a:off x="3004833" y="4996941"/>
            <a:ext cx="5013152" cy="1027540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 don’t know what you are talking about.</a:t>
            </a:r>
          </a:p>
        </p:txBody>
      </p:sp>
      <p:sp>
        <p:nvSpPr>
          <p:cNvPr id="8" name="Bulle rectangulaire 18"/>
          <p:cNvSpPr/>
          <p:nvPr/>
        </p:nvSpPr>
        <p:spPr>
          <a:xfrm flipH="1">
            <a:off x="3004832" y="3794909"/>
            <a:ext cx="5013153" cy="887149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Do you love me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6247" y="4145022"/>
            <a:ext cx="1238816" cy="123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7822" y="2151531"/>
            <a:ext cx="986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 don’t know“ problem (</a:t>
            </a:r>
            <a:r>
              <a:rPr lang="en-US" sz="2800" dirty="0" err="1"/>
              <a:t>Sordoni</a:t>
            </a:r>
            <a:r>
              <a:rPr lang="en-US" sz="2800" dirty="0"/>
              <a:t> et al., 2015; </a:t>
            </a:r>
            <a:r>
              <a:rPr lang="en-US" sz="2800" dirty="0" err="1"/>
              <a:t>Serban</a:t>
            </a:r>
            <a:r>
              <a:rPr lang="en-US" sz="2800" dirty="0"/>
              <a:t> et al.,2015;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20873" y="6010833"/>
            <a:ext cx="319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30%</a:t>
            </a:r>
            <a:r>
              <a:rPr lang="en-US" sz="2000" baseline="0" dirty="0"/>
              <a:t> percent of</a:t>
            </a:r>
            <a:r>
              <a:rPr lang="en-US" sz="2000" dirty="0"/>
              <a:t> all generated responses</a:t>
            </a:r>
          </a:p>
        </p:txBody>
      </p:sp>
    </p:spTree>
    <p:extLst>
      <p:ext uri="{BB962C8B-B14F-4D97-AF65-F5344CB8AC3E}">
        <p14:creationId xmlns:p14="http://schemas.microsoft.com/office/powerpoint/2010/main" val="1082863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35358" y="2199157"/>
            <a:ext cx="9771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err="1"/>
              <a:t>ChatBot</a:t>
            </a:r>
            <a:r>
              <a:rPr lang="en-US" altLang="zh-CN" sz="2800" dirty="0"/>
              <a:t>(string):</a:t>
            </a:r>
          </a:p>
          <a:p>
            <a:r>
              <a:rPr lang="zh-CN" altLang="en-US" sz="2800" dirty="0"/>
              <a:t>       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800" dirty="0"/>
              <a:t>string[</a:t>
            </a:r>
            <a:r>
              <a:rPr lang="en-US" altLang="zh-CN" sz="2800" dirty="0" err="1"/>
              <a:t>len</a:t>
            </a:r>
            <a:r>
              <a:rPr lang="en-US" altLang="zh-CN" sz="2800" dirty="0"/>
              <a:t>(string)-1]</a:t>
            </a:r>
            <a:r>
              <a:rPr lang="zh-CN" altLang="en-US" sz="2800" dirty="0"/>
              <a:t> </a:t>
            </a:r>
            <a:r>
              <a:rPr lang="en-US" altLang="zh-CN" sz="2800" dirty="0"/>
              <a:t>==</a:t>
            </a:r>
            <a:r>
              <a:rPr lang="zh-CN" altLang="en-US" sz="2800" dirty="0"/>
              <a:t> </a:t>
            </a:r>
            <a:r>
              <a:rPr lang="en-US" altLang="zh-CN" sz="2800" dirty="0"/>
              <a:t>“?”:</a:t>
            </a:r>
          </a:p>
          <a:p>
            <a:r>
              <a:rPr lang="en-US" sz="2800" dirty="0"/>
              <a:t>	</a:t>
            </a:r>
            <a:r>
              <a:rPr lang="en-US" altLang="zh-CN" sz="2800" dirty="0"/>
              <a:t>return</a:t>
            </a:r>
            <a:r>
              <a:rPr lang="zh-CN" altLang="en-US" sz="2800" dirty="0"/>
              <a:t> </a:t>
            </a:r>
            <a:r>
              <a:rPr lang="en-US" altLang="zh-CN" sz="2800" dirty="0"/>
              <a:t>“</a:t>
            </a:r>
            <a:r>
              <a:rPr lang="en-US" altLang="zh-CN" sz="2800" dirty="0">
                <a:solidFill>
                  <a:srgbClr val="C00000"/>
                </a:solidFill>
              </a:rPr>
              <a:t>I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don’t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know</a:t>
            </a:r>
            <a:r>
              <a:rPr lang="en-US" altLang="zh-CN" sz="2800" dirty="0"/>
              <a:t>”</a:t>
            </a:r>
          </a:p>
          <a:p>
            <a:r>
              <a:rPr lang="zh-CN" altLang="en-US" sz="2800" dirty="0"/>
              <a:t>       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en-US" sz="2800" dirty="0"/>
              <a:t>	</a:t>
            </a:r>
            <a:r>
              <a:rPr lang="en-US" altLang="zh-CN" sz="2800" dirty="0"/>
              <a:t>return</a:t>
            </a:r>
            <a:r>
              <a:rPr lang="zh-CN" altLang="en-US" sz="2800" dirty="0"/>
              <a:t> </a:t>
            </a:r>
            <a:r>
              <a:rPr lang="en-US" altLang="zh-CN" sz="2800" dirty="0"/>
              <a:t>“</a:t>
            </a:r>
            <a:r>
              <a:rPr lang="en-US" altLang="zh-CN" sz="2800" dirty="0">
                <a:solidFill>
                  <a:srgbClr val="C00000"/>
                </a:solidFill>
              </a:rPr>
              <a:t>I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don’t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know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what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you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are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talking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about</a:t>
            </a:r>
            <a:r>
              <a:rPr lang="en-US" altLang="zh-CN" sz="2800" dirty="0"/>
              <a:t>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5245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35358" y="2199157"/>
            <a:ext cx="9771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err="1"/>
              <a:t>ChatBot</a:t>
            </a:r>
            <a:r>
              <a:rPr lang="en-US" altLang="zh-CN" sz="2800" dirty="0"/>
              <a:t>(string):</a:t>
            </a:r>
          </a:p>
          <a:p>
            <a:r>
              <a:rPr lang="zh-CN" altLang="en-US" sz="2800" dirty="0"/>
              <a:t>       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if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800" dirty="0"/>
              <a:t>string[</a:t>
            </a:r>
            <a:r>
              <a:rPr lang="en-US" altLang="zh-CN" sz="2800" dirty="0" err="1"/>
              <a:t>len</a:t>
            </a:r>
            <a:r>
              <a:rPr lang="en-US" altLang="zh-CN" sz="2800" dirty="0"/>
              <a:t>(string)-1]</a:t>
            </a:r>
            <a:r>
              <a:rPr lang="zh-CN" altLang="en-US" sz="2800" dirty="0"/>
              <a:t> </a:t>
            </a:r>
            <a:r>
              <a:rPr lang="en-US" altLang="zh-CN" sz="2800" dirty="0"/>
              <a:t>==</a:t>
            </a:r>
            <a:r>
              <a:rPr lang="zh-CN" altLang="en-US" sz="2800" dirty="0"/>
              <a:t> </a:t>
            </a:r>
            <a:r>
              <a:rPr lang="en-US" altLang="zh-CN" sz="2800" dirty="0"/>
              <a:t>“?”:</a:t>
            </a:r>
          </a:p>
          <a:p>
            <a:r>
              <a:rPr lang="en-US" sz="2800" dirty="0"/>
              <a:t>	</a:t>
            </a:r>
            <a:r>
              <a:rPr lang="en-US" altLang="zh-CN" sz="2800" dirty="0"/>
              <a:t>return</a:t>
            </a:r>
            <a:r>
              <a:rPr lang="zh-CN" altLang="en-US" sz="2800" dirty="0"/>
              <a:t> </a:t>
            </a:r>
            <a:r>
              <a:rPr lang="en-US" altLang="zh-CN" sz="2800" dirty="0"/>
              <a:t>“</a:t>
            </a:r>
            <a:r>
              <a:rPr lang="en-US" altLang="zh-CN" sz="2800" dirty="0">
                <a:solidFill>
                  <a:srgbClr val="C00000"/>
                </a:solidFill>
              </a:rPr>
              <a:t>I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don’t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know</a:t>
            </a:r>
            <a:r>
              <a:rPr lang="en-US" altLang="zh-CN" sz="2800" dirty="0"/>
              <a:t>”</a:t>
            </a:r>
          </a:p>
          <a:p>
            <a:r>
              <a:rPr lang="zh-CN" altLang="en-US" sz="2800" dirty="0"/>
              <a:t>        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else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en-US" sz="2800" dirty="0"/>
              <a:t>	</a:t>
            </a:r>
            <a:r>
              <a:rPr lang="en-US" altLang="zh-CN" sz="2800" dirty="0"/>
              <a:t>return</a:t>
            </a:r>
            <a:r>
              <a:rPr lang="zh-CN" altLang="en-US" sz="2800" dirty="0"/>
              <a:t> </a:t>
            </a:r>
            <a:r>
              <a:rPr lang="en-US" altLang="zh-CN" sz="2800" dirty="0"/>
              <a:t>“</a:t>
            </a:r>
            <a:r>
              <a:rPr lang="en-US" altLang="zh-CN" sz="2800" dirty="0">
                <a:solidFill>
                  <a:srgbClr val="C00000"/>
                </a:solidFill>
              </a:rPr>
              <a:t>I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don’t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know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what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you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are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talking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about</a:t>
            </a:r>
            <a:r>
              <a:rPr lang="en-US" altLang="zh-CN" sz="2800" dirty="0"/>
              <a:t>”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800298" y="5608066"/>
            <a:ext cx="349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What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Eliza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is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doing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!!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22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</p:spTree>
    <p:extLst>
      <p:ext uri="{BB962C8B-B14F-4D97-AF65-F5344CB8AC3E}">
        <p14:creationId xmlns:p14="http://schemas.microsoft.com/office/powerpoint/2010/main" val="1282204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3718546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</p:spTree>
    <p:extLst>
      <p:ext uri="{BB962C8B-B14F-4D97-AF65-F5344CB8AC3E}">
        <p14:creationId xmlns:p14="http://schemas.microsoft.com/office/powerpoint/2010/main" val="2439771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28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7823" y="1938612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 #1: Adding Rules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6252" y="3044478"/>
            <a:ext cx="2474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don</a:t>
            </a:r>
            <a:r>
              <a:rPr lang="uk-UA" dirty="0"/>
              <a:t>’</a:t>
            </a:r>
            <a:r>
              <a:rPr lang="en-US" dirty="0"/>
              <a:t>t know . </a:t>
            </a:r>
          </a:p>
          <a:p>
            <a:r>
              <a:rPr lang="en-US" dirty="0"/>
              <a:t>I don’t know ..</a:t>
            </a:r>
          </a:p>
          <a:p>
            <a:r>
              <a:rPr lang="en-US" dirty="0"/>
              <a:t>I don’t know </a:t>
            </a:r>
            <a:r>
              <a:rPr lang="is-IS" dirty="0"/>
              <a:t>…</a:t>
            </a:r>
          </a:p>
          <a:p>
            <a:r>
              <a:rPr lang="is-IS" dirty="0"/>
              <a:t>...</a:t>
            </a:r>
          </a:p>
          <a:p>
            <a:r>
              <a:rPr lang="en-US" dirty="0"/>
              <a:t>I</a:t>
            </a:r>
            <a:r>
              <a:rPr lang="is-IS" dirty="0"/>
              <a:t> don’t know !</a:t>
            </a:r>
          </a:p>
          <a:p>
            <a:r>
              <a:rPr lang="en-US" dirty="0"/>
              <a:t>I</a:t>
            </a:r>
            <a:r>
              <a:rPr lang="is-IS" dirty="0"/>
              <a:t> don’t know ! !</a:t>
            </a:r>
          </a:p>
          <a:p>
            <a:r>
              <a:rPr lang="en-US" dirty="0"/>
              <a:t>I</a:t>
            </a:r>
            <a:r>
              <a:rPr lang="is-IS" dirty="0"/>
              <a:t> don’t know ! ! 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1659" y="285981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have no idea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4048" y="3492260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 don’t have a clue.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577" y="3783141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 don’t have the lightest idea what you are talking about 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07306" y="2583878"/>
            <a:ext cx="430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 don’t have the foggiest idea what you are talking about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5777" y="4429472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 haven’t the faintest 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3188" y="5195901"/>
            <a:ext cx="430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How should I know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3381" y="5639344"/>
            <a:ext cx="345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 don’t work 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32F7D-B3C1-DB47-8B5F-44D3EEBD517D}"/>
              </a:ext>
            </a:extLst>
          </p:cNvPr>
          <p:cNvSpPr txBox="1"/>
          <p:nvPr/>
        </p:nvSpPr>
        <p:spPr>
          <a:xfrm>
            <a:off x="6490741" y="5876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1066A-3970-7E4A-B5EB-4B4E43FA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74" y="1823944"/>
            <a:ext cx="5188997" cy="40522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18C851-A252-7448-9ABB-AAF32A74D525}"/>
              </a:ext>
            </a:extLst>
          </p:cNvPr>
          <p:cNvSpPr txBox="1"/>
          <p:nvPr/>
        </p:nvSpPr>
        <p:spPr>
          <a:xfrm>
            <a:off x="1855694" y="2977196"/>
            <a:ext cx="468639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All top responses are generic</a:t>
            </a:r>
          </a:p>
        </p:txBody>
      </p:sp>
    </p:spTree>
    <p:extLst>
      <p:ext uri="{BB962C8B-B14F-4D97-AF65-F5344CB8AC3E}">
        <p14:creationId xmlns:p14="http://schemas.microsoft.com/office/powerpoint/2010/main" val="2405347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1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49" y="3973353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61" y="3973353"/>
            <a:ext cx="1143000" cy="368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058302" y="4071968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73" y="3559280"/>
            <a:ext cx="1944200" cy="3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20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3" y="1728459"/>
            <a:ext cx="5434081" cy="677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8140" y="336996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6447864" y="2449197"/>
            <a:ext cx="0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09646" y="3327022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Whatever one asks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7597588" y="2406258"/>
            <a:ext cx="1261782" cy="9207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602ED4-0C23-0F46-A0CB-4660156EDEB1}"/>
              </a:ext>
            </a:extLst>
          </p:cNvPr>
          <p:cNvSpPr txBox="1"/>
          <p:nvPr/>
        </p:nvSpPr>
        <p:spPr>
          <a:xfrm>
            <a:off x="5891134" y="4227226"/>
            <a:ext cx="49762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It's always going to be fairly high </a:t>
            </a:r>
            <a:br>
              <a:rPr lang="en-US" sz="2800" dirty="0"/>
            </a:br>
            <a:r>
              <a:rPr lang="en-US" sz="2800" dirty="0"/>
              <a:t>because it is safe</a:t>
            </a:r>
          </a:p>
        </p:txBody>
      </p:sp>
    </p:spTree>
    <p:extLst>
      <p:ext uri="{BB962C8B-B14F-4D97-AF65-F5344CB8AC3E}">
        <p14:creationId xmlns:p14="http://schemas.microsoft.com/office/powerpoint/2010/main" val="30677272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62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</a:t>
            </a:r>
            <a:r>
              <a:rPr lang="en-US">
                <a:solidFill>
                  <a:srgbClr val="C00000"/>
                </a:solidFill>
              </a:rPr>
              <a:t>don’t know”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</p:spTree>
    <p:extLst>
      <p:ext uri="{BB962C8B-B14F-4D97-AF65-F5344CB8AC3E}">
        <p14:creationId xmlns:p14="http://schemas.microsoft.com/office/powerpoint/2010/main" val="3023606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Mutual Information 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81017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61470" y="470647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42523" y="4891137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5075803"/>
            <a:ext cx="558800" cy="8315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1470" y="2999376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“I don’t know”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2155" y="3110968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one </a:t>
            </a:r>
            <a:r>
              <a:rPr lang="en-US" dirty="0"/>
              <a:t>asks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42523" y="3357689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27" y="3542355"/>
            <a:ext cx="558800" cy="831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5533-4567-1140-B361-A5548EB96FA8}"/>
              </a:ext>
            </a:extLst>
          </p:cNvPr>
          <p:cNvSpPr txBox="1"/>
          <p:nvPr/>
        </p:nvSpPr>
        <p:spPr>
          <a:xfrm>
            <a:off x="8791350" y="2967335"/>
            <a:ext cx="3084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unique will ever</a:t>
            </a:r>
            <a:br>
              <a:rPr lang="en-US" dirty="0"/>
            </a:br>
            <a:r>
              <a:rPr lang="en-US" dirty="0"/>
              <a:t>be more likely than something </a:t>
            </a:r>
            <a:br>
              <a:rPr lang="en-US" dirty="0"/>
            </a:br>
            <a:r>
              <a:rPr lang="en-US" dirty="0"/>
              <a:t>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9F8A23-AF7E-7A44-89B4-ECD7BE427957}"/>
              </a:ext>
            </a:extLst>
          </p:cNvPr>
          <p:cNvSpPr txBox="1"/>
          <p:nvPr/>
        </p:nvSpPr>
        <p:spPr>
          <a:xfrm>
            <a:off x="1737448" y="5353944"/>
            <a:ext cx="325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safe answer has lots of possible setups,</a:t>
            </a:r>
            <a:br>
              <a:rPr lang="en-US" dirty="0"/>
            </a:br>
            <a:r>
              <a:rPr lang="en-US" dirty="0"/>
              <a:t>none particularly likely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447A3-C056-1545-B4AE-2E9CAD87D3C4}"/>
              </a:ext>
            </a:extLst>
          </p:cNvPr>
          <p:cNvSpPr txBox="1"/>
          <p:nvPr/>
        </p:nvSpPr>
        <p:spPr>
          <a:xfrm>
            <a:off x="2881017" y="4261421"/>
            <a:ext cx="229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“To the beach”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FCF7CC-F043-8F4D-B8BB-FA65CC48CA7D}"/>
              </a:ext>
            </a:extLst>
          </p:cNvPr>
          <p:cNvSpPr txBox="1"/>
          <p:nvPr/>
        </p:nvSpPr>
        <p:spPr>
          <a:xfrm>
            <a:off x="6959580" y="5353944"/>
            <a:ext cx="3258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interesting answer may have support for only one setup. So search for that interesting answer.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B92633-0E85-5A4C-9DB2-761AF1962C3E}"/>
              </a:ext>
            </a:extLst>
          </p:cNvPr>
          <p:cNvGrpSpPr/>
          <p:nvPr/>
        </p:nvGrpSpPr>
        <p:grpSpPr>
          <a:xfrm>
            <a:off x="2554699" y="4764290"/>
            <a:ext cx="2003461" cy="425255"/>
            <a:chOff x="4705564" y="5027592"/>
            <a:chExt cx="2003461" cy="42525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743332-8835-1543-9666-6066869C2802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624B6D-34DB-6D40-816B-EA4802645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0500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7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553" y="2029853"/>
            <a:ext cx="83237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Computers need to </a:t>
            </a:r>
            <a:r>
              <a:rPr lang="en-US" sz="2800" b="1" dirty="0"/>
              <a:t>understand</a:t>
            </a:r>
            <a:r>
              <a:rPr lang="en-US" sz="2800" dirty="0"/>
              <a:t> what you ask.</a:t>
            </a:r>
          </a:p>
          <a:p>
            <a:pPr marL="514350" indent="-514350">
              <a:buAutoNum type="arabicPeriod"/>
            </a:pPr>
            <a:r>
              <a:rPr lang="en-US" sz="2800" dirty="0"/>
              <a:t>Computers need to generate coherent, meaningful sequences in response to what you ask, that require </a:t>
            </a:r>
            <a:r>
              <a:rPr lang="en-US" sz="2800" dirty="0">
                <a:solidFill>
                  <a:srgbClr val="FF0000"/>
                </a:solidFill>
              </a:rPr>
              <a:t>domain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discourse knowledge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world knowledge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Responses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consistent.</a:t>
            </a:r>
          </a:p>
          <a:p>
            <a:pPr marL="514350" indent="-514350">
              <a:buAutoNum type="arabicPeriod"/>
            </a:pP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bot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interactive.</a:t>
            </a:r>
            <a:r>
              <a:rPr lang="zh-CN" altLang="en-US" sz="2800" dirty="0"/>
              <a:t>  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10553" y="437271"/>
            <a:ext cx="9144000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Why is building a </a:t>
            </a:r>
            <a:r>
              <a:rPr lang="en-US" b="1" dirty="0" err="1"/>
              <a:t>chatbot</a:t>
            </a:r>
            <a:r>
              <a:rPr lang="en-US" b="1" dirty="0"/>
              <a:t> hard ?</a:t>
            </a:r>
          </a:p>
        </p:txBody>
      </p:sp>
    </p:spTree>
    <p:extLst>
      <p:ext uri="{BB962C8B-B14F-4D97-AF65-F5344CB8AC3E}">
        <p14:creationId xmlns:p14="http://schemas.microsoft.com/office/powerpoint/2010/main" val="182304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56" y="2217785"/>
            <a:ext cx="1003300" cy="419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8" y="2217785"/>
            <a:ext cx="11430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96309" y="2316400"/>
            <a:ext cx="1788459" cy="13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1803712"/>
            <a:ext cx="1944200" cy="3728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96309" y="2586085"/>
            <a:ext cx="1788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15" y="2766005"/>
            <a:ext cx="2028265" cy="371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68" y="4429335"/>
            <a:ext cx="2873188" cy="1292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1259" y="3590365"/>
            <a:ext cx="3348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25214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18" y="1817588"/>
            <a:ext cx="4622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03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63" y="3958060"/>
            <a:ext cx="7556874" cy="7484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1A74CF-C1FE-524A-8155-7641F91F6933}"/>
              </a:ext>
            </a:extLst>
          </p:cNvPr>
          <p:cNvCxnSpPr>
            <a:cxnSpLocks/>
          </p:cNvCxnSpPr>
          <p:nvPr/>
        </p:nvCxnSpPr>
        <p:spPr>
          <a:xfrm flipH="1">
            <a:off x="7936704" y="1738790"/>
            <a:ext cx="637670" cy="4653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8E7DCB-AB08-A74B-9EE9-F58C0565F7E8}"/>
              </a:ext>
            </a:extLst>
          </p:cNvPr>
          <p:cNvSpPr txBox="1"/>
          <p:nvPr/>
        </p:nvSpPr>
        <p:spPr>
          <a:xfrm>
            <a:off x="8574374" y="1455394"/>
            <a:ext cx="2024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a heuristic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/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56B375-5878-1247-823E-1514A5910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910" y="4898082"/>
                <a:ext cx="2943370" cy="584199"/>
              </a:xfrm>
              <a:prstGeom prst="rect">
                <a:avLst/>
              </a:prstGeom>
              <a:blipFill>
                <a:blip r:embed="rId4"/>
                <a:stretch>
                  <a:fillRect l="-171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/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6B1499-DA7C-084A-99C5-0F866BD26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5609683"/>
                <a:ext cx="5026120" cy="276999"/>
              </a:xfrm>
              <a:prstGeom prst="rect">
                <a:avLst/>
              </a:prstGeom>
              <a:blipFill>
                <a:blip r:embed="rId5"/>
                <a:stretch>
                  <a:fillRect l="-1008" r="-100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/>
              <p:nvPr/>
            </p:nvSpPr>
            <p:spPr>
              <a:xfrm>
                <a:off x="1497571" y="6008674"/>
                <a:ext cx="459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F946E-F031-4449-855C-673DDFBB9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1" y="6008674"/>
                <a:ext cx="4593565" cy="276999"/>
              </a:xfrm>
              <a:prstGeom prst="rect">
                <a:avLst/>
              </a:prstGeom>
              <a:blipFill>
                <a:blip r:embed="rId6"/>
                <a:stretch>
                  <a:fillRect l="-27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5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16" grpId="0"/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87" y="4758562"/>
            <a:ext cx="1944200" cy="372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57675" y="3897752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BCEB-9DD3-1545-B96C-E02102338056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</p:spTree>
    <p:extLst>
      <p:ext uri="{BB962C8B-B14F-4D97-AF65-F5344CB8AC3E}">
        <p14:creationId xmlns:p14="http://schemas.microsoft.com/office/powerpoint/2010/main" val="14138670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7823" y="161364"/>
            <a:ext cx="10605247" cy="1777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Mutual Information </a:t>
            </a:r>
            <a:r>
              <a:rPr lang="en-US" dirty="0"/>
              <a:t>for Response Generation.                   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22424" y="470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86" y="2134274"/>
            <a:ext cx="6294719" cy="9149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943600" y="2960588"/>
            <a:ext cx="26894" cy="8058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24" y="4780849"/>
            <a:ext cx="2028265" cy="371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98" y="3875518"/>
            <a:ext cx="7556874" cy="7484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121645" y="3879047"/>
            <a:ext cx="1614025" cy="621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EBAA2-14ED-464C-8733-6E5B58566D12}"/>
              </a:ext>
            </a:extLst>
          </p:cNvPr>
          <p:cNvSpPr txBox="1"/>
          <p:nvPr/>
        </p:nvSpPr>
        <p:spPr>
          <a:xfrm>
            <a:off x="6523691" y="3151444"/>
            <a:ext cx="256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Bayes'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A9DAE-C6D0-8843-9883-0875A9AE2937}"/>
              </a:ext>
            </a:extLst>
          </p:cNvPr>
          <p:cNvSpPr txBox="1"/>
          <p:nvPr/>
        </p:nvSpPr>
        <p:spPr>
          <a:xfrm>
            <a:off x="1610381" y="5450243"/>
            <a:ext cx="7474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Implementation: Generate n-best lists and </a:t>
            </a:r>
            <a:r>
              <a:rPr lang="en-US" sz="2800" dirty="0" err="1"/>
              <a:t>rerank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3737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55813" y="161364"/>
            <a:ext cx="9018494" cy="1143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Sampled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41" y="1704040"/>
            <a:ext cx="3937000" cy="3365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89" y="1704040"/>
            <a:ext cx="5544670" cy="3397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8117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Seq2Seq p(</a:t>
            </a:r>
            <a:r>
              <a:rPr lang="en-US" dirty="0" err="1"/>
              <a:t>t|s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0669" y="5351930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Mutual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132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D13F-3093-8B4F-960D-F45D3588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0F2F9-0BB0-7840-94C3-EFA691912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responses</a:t>
            </a:r>
          </a:p>
          <a:p>
            <a:r>
              <a:rPr lang="en-US" dirty="0">
                <a:solidFill>
                  <a:srgbClr val="FF0000"/>
                </a:solidFill>
              </a:rPr>
              <a:t>Speaker not consistent</a:t>
            </a:r>
          </a:p>
          <a:p>
            <a:r>
              <a:rPr lang="en-US" dirty="0"/>
              <a:t>Appropriate reward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9658B-ED5B-444E-935F-8A7BB7C60896}"/>
              </a:ext>
            </a:extLst>
          </p:cNvPr>
          <p:cNvSpPr txBox="1"/>
          <p:nvPr/>
        </p:nvSpPr>
        <p:spPr>
          <a:xfrm>
            <a:off x="689548" y="6026046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(Work of </a:t>
            </a:r>
            <a:r>
              <a:rPr lang="en-US" dirty="0" err="1"/>
              <a:t>Jiwei</a:t>
            </a:r>
            <a:r>
              <a:rPr lang="en-US" dirty="0"/>
              <a:t> Li)</a:t>
            </a:r>
          </a:p>
        </p:txBody>
      </p:sp>
    </p:spTree>
    <p:extLst>
      <p:ext uri="{BB962C8B-B14F-4D97-AF65-F5344CB8AC3E}">
        <p14:creationId xmlns:p14="http://schemas.microsoft.com/office/powerpoint/2010/main" val="12235494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lang="is-IS" dirty="0">
                <a:solidFill>
                  <a:schemeClr val="tx1"/>
                </a:solidFill>
                <a:latin typeface="Palatino Linotype" panose="02040502050505030304" pitchFamily="18" charset="0"/>
              </a:rPr>
              <a:t>’m 8 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F4AA41-1CF0-8D42-90C7-B045F4107710}"/>
              </a:ext>
            </a:extLst>
          </p:cNvPr>
          <p:cNvSpPr/>
          <p:nvPr/>
        </p:nvSpPr>
        <p:spPr>
          <a:xfrm>
            <a:off x="205907" y="6257357"/>
            <a:ext cx="5972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"A Persona-Based Neural Conversation Model" – Li et al. 2016</a:t>
            </a:r>
          </a:p>
        </p:txBody>
      </p:sp>
    </p:spTree>
    <p:extLst>
      <p:ext uri="{BB962C8B-B14F-4D97-AF65-F5344CB8AC3E}">
        <p14:creationId xmlns:p14="http://schemas.microsoft.com/office/powerpoint/2010/main" val="2289117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lang="is-IS" dirty="0">
                <a:solidFill>
                  <a:schemeClr val="tx1"/>
                </a:solidFill>
                <a:latin typeface="Palatino Linotype" panose="02040502050505030304" pitchFamily="18" charset="0"/>
              </a:rPr>
              <a:t>’m 8 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How old are you 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652" y="4272052"/>
            <a:ext cx="1258984" cy="2159044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4837610" y="5409275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18</a:t>
            </a:r>
          </a:p>
        </p:txBody>
      </p:sp>
      <p:sp>
        <p:nvSpPr>
          <p:cNvPr id="16" name="Bulle rectangulaire 18"/>
          <p:cNvSpPr/>
          <p:nvPr/>
        </p:nvSpPr>
        <p:spPr>
          <a:xfrm flipH="1">
            <a:off x="4837608" y="4552014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What’s your age?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535" y="4407552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89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live in Los Angeles.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Where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163F-1EA8-2C46-9418-89A6EFCE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Evaluation: The Turing Test</a:t>
            </a:r>
            <a:br>
              <a:rPr lang="en-US" dirty="0"/>
            </a:br>
            <a:r>
              <a:rPr lang="en-US" dirty="0"/>
              <a:t> (Turing, 1950)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2A86-CF69-5648-89D9-42B5D49B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"The Imitation Game" (see film of the same name)</a:t>
            </a:r>
          </a:p>
          <a:p>
            <a:r>
              <a:rPr lang="en-US" dirty="0"/>
              <a:t>As originally posed, an interrogator asks questions of a machine and a human and both try to convince the interrogator that they are human. </a:t>
            </a:r>
          </a:p>
          <a:p>
            <a:r>
              <a:rPr lang="en-US" dirty="0"/>
              <a:t>Turing predicted 30% of interrogators would be fooled within 5 minutes by 2000 (not a super high bar)</a:t>
            </a:r>
          </a:p>
          <a:p>
            <a:r>
              <a:rPr lang="en-US" dirty="0"/>
              <a:t>Weird side note: apparently the original form of this game was played with a man and a woman, both trying to convince the interrogator that they are the woman.</a:t>
            </a:r>
          </a:p>
          <a:p>
            <a:r>
              <a:rPr lang="en-US" dirty="0"/>
              <a:t>Not really clear this is a test of intelligence. Maybe a longer conversation?</a:t>
            </a:r>
          </a:p>
        </p:txBody>
      </p:sp>
    </p:spTree>
    <p:extLst>
      <p:ext uri="{BB962C8B-B14F-4D97-AF65-F5344CB8AC3E}">
        <p14:creationId xmlns:p14="http://schemas.microsoft.com/office/powerpoint/2010/main" val="805235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live in Los Angeles.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Where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6289892" y="4595544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live in Paris.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6289890" y="3738283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which city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2797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live in Los Angeles.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Where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6289892" y="4595544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live in Paris.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6289890" y="3738283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which city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Bulle rectangulaire 17"/>
          <p:cNvSpPr/>
          <p:nvPr/>
        </p:nvSpPr>
        <p:spPr>
          <a:xfrm flipH="1">
            <a:off x="633163" y="5917839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England, you?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8" name="Bulle rectangulaire 18"/>
          <p:cNvSpPr/>
          <p:nvPr/>
        </p:nvSpPr>
        <p:spPr>
          <a:xfrm flipH="1">
            <a:off x="633161" y="5060578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which country do you live now?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60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8.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138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8.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old are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6289892" y="4595544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4, you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6289890" y="3738283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many kids do you have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907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1942.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When were you born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314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Consistency</a:t>
            </a:r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93" y="1457134"/>
            <a:ext cx="1258984" cy="2159044"/>
          </a:xfrm>
          <a:prstGeom prst="rect">
            <a:avLst/>
          </a:prstGeom>
        </p:spPr>
      </p:pic>
      <p:sp>
        <p:nvSpPr>
          <p:cNvPr id="8" name="Bulle rectangulaire 17"/>
          <p:cNvSpPr/>
          <p:nvPr/>
        </p:nvSpPr>
        <p:spPr>
          <a:xfrm flipH="1">
            <a:off x="2668151" y="2594357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1942.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Bulle rectangulaire 18"/>
          <p:cNvSpPr/>
          <p:nvPr/>
        </p:nvSpPr>
        <p:spPr>
          <a:xfrm flipH="1">
            <a:off x="2668149" y="1737096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When were you born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076" y="1592634"/>
            <a:ext cx="1238816" cy="1238816"/>
          </a:xfrm>
          <a:prstGeom prst="rect">
            <a:avLst/>
          </a:prstGeom>
        </p:spPr>
      </p:pic>
      <p:sp>
        <p:nvSpPr>
          <p:cNvPr id="15" name="Bulle rectangulaire 17"/>
          <p:cNvSpPr/>
          <p:nvPr/>
        </p:nvSpPr>
        <p:spPr>
          <a:xfrm flipH="1">
            <a:off x="5415833" y="5119978"/>
            <a:ext cx="4825891" cy="597449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1966. 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Bulle rectangulaire 18"/>
          <p:cNvSpPr/>
          <p:nvPr/>
        </p:nvSpPr>
        <p:spPr>
          <a:xfrm flipH="1">
            <a:off x="5415831" y="4262717"/>
            <a:ext cx="4942885" cy="562352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When was your mother born ?</a:t>
            </a:r>
            <a:endParaRPr lang="en-US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51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05435" y="618564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represent users</a:t>
            </a:r>
          </a:p>
          <a:p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6" y="1925445"/>
            <a:ext cx="5065681" cy="382459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320158" y="3050477"/>
            <a:ext cx="4580413" cy="2453241"/>
            <a:chOff x="5466602" y="359994"/>
            <a:chExt cx="4629238" cy="2618964"/>
          </a:xfrm>
        </p:grpSpPr>
        <p:sp>
          <p:nvSpPr>
            <p:cNvPr id="23" name="Rectangle 22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Persona</a:t>
              </a:r>
              <a:r>
                <a:rPr lang="en-US" sz="1600" b="1" dirty="0"/>
                <a:t> </a:t>
              </a:r>
              <a:r>
                <a:rPr lang="en-US" sz="1600" dirty="0"/>
                <a:t>embeddings (70k)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300520" y="2179979"/>
            <a:ext cx="4299506" cy="3107644"/>
            <a:chOff x="819835" y="1120582"/>
            <a:chExt cx="4299506" cy="310764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35" y="1120582"/>
              <a:ext cx="4116084" cy="3107644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 rot="16200000">
              <a:off x="3714469" y="2489738"/>
              <a:ext cx="2440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Word embeddings (50k)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65556" y="1577612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  <a:latin typeface="Palatino Linotype" panose="02040502050505030304" pitchFamily="18" charset="0"/>
                </a:rPr>
                <a:t>uk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428057" y="1655133"/>
              <a:ext cx="9156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london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808399" y="1979868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sydney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95493" y="2012993"/>
              <a:ext cx="705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great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29956" y="2275999"/>
              <a:ext cx="7072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good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26349" y="3198310"/>
              <a:ext cx="6014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stay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03441" y="2788634"/>
              <a:ext cx="555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live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885875" y="2733862"/>
              <a:ext cx="683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okay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49137" y="2778344"/>
              <a:ext cx="9451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monday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730611" y="3061145"/>
              <a:ext cx="921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tuesday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53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5093374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5078392" y="3832576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5185639" y="3475308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2081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150283" y="4859285"/>
            <a:ext cx="3902222" cy="2080538"/>
            <a:chOff x="5466602" y="359994"/>
            <a:chExt cx="4629238" cy="2618964"/>
          </a:xfrm>
        </p:grpSpPr>
        <p:sp>
          <p:nvSpPr>
            <p:cNvPr id="74" name="Rectangle 73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Persona</a:t>
              </a:r>
              <a:r>
                <a:rPr lang="en-US" sz="1600" b="1" dirty="0"/>
                <a:t> </a:t>
              </a:r>
              <a:r>
                <a:rPr lang="en-US" sz="1600" dirty="0"/>
                <a:t>embeddings (70k)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76" name="Rectangle 75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050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150283" y="4859285"/>
            <a:ext cx="3902222" cy="2080538"/>
            <a:chOff x="5466602" y="359994"/>
            <a:chExt cx="4629238" cy="2618964"/>
          </a:xfrm>
        </p:grpSpPr>
        <p:sp>
          <p:nvSpPr>
            <p:cNvPr id="74" name="Rectangle 73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Persona</a:t>
              </a:r>
              <a:r>
                <a:rPr lang="en-US" sz="1600" b="1" dirty="0"/>
                <a:t> </a:t>
              </a:r>
              <a:r>
                <a:rPr lang="en-US" sz="1600" dirty="0"/>
                <a:t>embeddings (70k)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76" name="Rectangle 75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40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E541-648D-6B45-8951-C4249F25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1ADDB-1D13-A149-BD01-46EBD04C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multiple system responses to the same prompt</a:t>
            </a:r>
          </a:p>
          <a:p>
            <a:r>
              <a:rPr lang="en-US" dirty="0"/>
              <a:t>Ask humans which they prefer</a:t>
            </a:r>
          </a:p>
        </p:txBody>
      </p:sp>
    </p:spTree>
    <p:extLst>
      <p:ext uri="{BB962C8B-B14F-4D97-AF65-F5344CB8AC3E}">
        <p14:creationId xmlns:p14="http://schemas.microsoft.com/office/powerpoint/2010/main" val="24915754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 rot="16200000">
            <a:off x="1336209" y="5840366"/>
            <a:ext cx="1913531" cy="285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Persona</a:t>
            </a:r>
            <a:r>
              <a:rPr lang="en-US" sz="1600" b="1" dirty="0"/>
              <a:t> </a:t>
            </a:r>
            <a:r>
              <a:rPr lang="en-US" sz="1600" dirty="0"/>
              <a:t>embeddings (70k)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35" y="5722320"/>
            <a:ext cx="844885" cy="76481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92" y="4859285"/>
            <a:ext cx="852169" cy="75833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44" y="4958119"/>
            <a:ext cx="859452" cy="77129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053" y="5768978"/>
            <a:ext cx="859452" cy="77129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28" y="6117765"/>
            <a:ext cx="852169" cy="65463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5507780" y="5324216"/>
            <a:ext cx="511044" cy="29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Bob</a:t>
            </a:r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6298781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6411237" y="3832576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391046" y="3475308"/>
            <a:ext cx="494907" cy="84842"/>
            <a:chOff x="2375398" y="5125821"/>
            <a:chExt cx="494907" cy="84842"/>
          </a:xfrm>
        </p:grpSpPr>
        <p:sp>
          <p:nvSpPr>
            <p:cNvPr id="103" name="Oval 1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099794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192059" y="2467413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18916" y="3378347"/>
            <a:ext cx="662700" cy="831657"/>
            <a:chOff x="11013979" y="5411937"/>
            <a:chExt cx="662700" cy="831657"/>
          </a:xfrm>
        </p:grpSpPr>
        <p:sp>
          <p:nvSpPr>
            <p:cNvPr id="116" name="Rectangle 115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7191490" y="1546080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7422805" y="187991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114632" y="2505159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6629317" y="2660975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7430330" y="2660975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5990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 rot="16200000">
            <a:off x="1336209" y="5840366"/>
            <a:ext cx="1913531" cy="285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Persona</a:t>
            </a:r>
            <a:r>
              <a:rPr lang="en-US" sz="1600" b="1" dirty="0"/>
              <a:t> </a:t>
            </a:r>
            <a:r>
              <a:rPr lang="en-US" sz="1600" dirty="0"/>
              <a:t>embeddings (70k)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2947135" y="4859285"/>
            <a:ext cx="3105370" cy="1913110"/>
            <a:chOff x="7206043" y="1221283"/>
            <a:chExt cx="4061053" cy="2811450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043" y="2489574"/>
              <a:ext cx="1104900" cy="112395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398" y="1221283"/>
              <a:ext cx="1114425" cy="111442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540" y="1366527"/>
              <a:ext cx="1123950" cy="113347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3146" y="2558141"/>
              <a:ext cx="1123950" cy="1133474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8910" y="3070708"/>
              <a:ext cx="1114425" cy="962025"/>
            </a:xfrm>
            <a:prstGeom prst="rect">
              <a:avLst/>
            </a:prstGeom>
          </p:spPr>
        </p:pic>
      </p:grpSp>
      <p:sp>
        <p:nvSpPr>
          <p:cNvPr id="76" name="Rectangle 75"/>
          <p:cNvSpPr/>
          <p:nvPr/>
        </p:nvSpPr>
        <p:spPr>
          <a:xfrm>
            <a:off x="5507780" y="5324216"/>
            <a:ext cx="511044" cy="293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Bob</a:t>
            </a:r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83741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6298781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6411237" y="3832576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391046" y="3475308"/>
            <a:ext cx="494907" cy="84842"/>
            <a:chOff x="2375398" y="5125821"/>
            <a:chExt cx="494907" cy="84842"/>
          </a:xfrm>
        </p:grpSpPr>
        <p:sp>
          <p:nvSpPr>
            <p:cNvPr id="103" name="Oval 1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099794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192059" y="2467413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18916" y="3378347"/>
            <a:ext cx="662700" cy="831657"/>
            <a:chOff x="11013979" y="5411937"/>
            <a:chExt cx="662700" cy="831657"/>
          </a:xfrm>
        </p:grpSpPr>
        <p:sp>
          <p:nvSpPr>
            <p:cNvPr id="116" name="Rectangle 115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7191490" y="1546080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7422805" y="187991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114632" y="2505159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6629317" y="2660975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7430330" y="2660975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7925269" y="33760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005665" y="3848294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uk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8017534" y="3491026"/>
            <a:ext cx="494907" cy="84842"/>
            <a:chOff x="2375398" y="5125821"/>
            <a:chExt cx="494907" cy="84842"/>
          </a:xfrm>
        </p:grpSpPr>
        <p:sp>
          <p:nvSpPr>
            <p:cNvPr id="131" name="Oval 1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8714705" y="235656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8806970" y="2471556"/>
            <a:ext cx="494907" cy="84842"/>
            <a:chOff x="2375398" y="5125821"/>
            <a:chExt cx="494907" cy="84842"/>
          </a:xfrm>
        </p:grpSpPr>
        <p:sp>
          <p:nvSpPr>
            <p:cNvPr id="137" name="Oval 1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745404" y="3394065"/>
            <a:ext cx="662700" cy="831657"/>
            <a:chOff x="11013979" y="5411937"/>
            <a:chExt cx="662700" cy="831657"/>
          </a:xfrm>
        </p:grpSpPr>
        <p:sp>
          <p:nvSpPr>
            <p:cNvPr id="142" name="Rectangle 141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49" name="Rectangle 148"/>
          <p:cNvSpPr/>
          <p:nvPr/>
        </p:nvSpPr>
        <p:spPr>
          <a:xfrm>
            <a:off x="8923718" y="15023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9044905" y="1871693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7811626" y="2508125"/>
            <a:ext cx="903079" cy="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8255805" y="2665118"/>
            <a:ext cx="789436" cy="710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 flipV="1">
            <a:off x="9045241" y="2665118"/>
            <a:ext cx="32328" cy="728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432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Persona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495013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87278" y="3475308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497370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589635" y="2467413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1502876" y="336254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1595141" y="3477534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2476227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2568492" y="3468848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3495711" y="335385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3587976" y="3468848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1505757" y="235675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598022" y="2471743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2489440" y="2348277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2581705" y="2463267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3496279" y="234517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825549" y="2660975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1833412" y="2665305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2806763" y="2656829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3826247" y="2653730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1158441" y="2506699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2166828" y="2502553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3150511" y="2499454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3578792" y="2452825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402956" y="380276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613032" y="3825329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23796" y="3825329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3497642" y="382591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407163" y="1852991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cxnSp>
        <p:nvCxnSpPr>
          <p:cNvPr id="352" name="Straight Arrow Connector 351"/>
          <p:cNvCxnSpPr/>
          <p:nvPr/>
        </p:nvCxnSpPr>
        <p:spPr>
          <a:xfrm flipV="1">
            <a:off x="4201113" y="2503717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3" name="Rectangle 352"/>
          <p:cNvSpPr/>
          <p:nvPr/>
        </p:nvSpPr>
        <p:spPr>
          <a:xfrm>
            <a:off x="4031278" y="1869851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363" name="Rectangle 362"/>
          <p:cNvSpPr/>
          <p:nvPr/>
        </p:nvSpPr>
        <p:spPr>
          <a:xfrm>
            <a:off x="4530177" y="330114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515195" y="377340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365" name="Group 364"/>
          <p:cNvGrpSpPr/>
          <p:nvPr/>
        </p:nvGrpSpPr>
        <p:grpSpPr>
          <a:xfrm>
            <a:off x="4622442" y="3416135"/>
            <a:ext cx="494907" cy="84842"/>
            <a:chOff x="2375398" y="5125821"/>
            <a:chExt cx="494907" cy="84842"/>
          </a:xfrm>
        </p:grpSpPr>
        <p:sp>
          <p:nvSpPr>
            <p:cNvPr id="366" name="Oval 36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150283" y="4831989"/>
            <a:ext cx="3902222" cy="2080538"/>
            <a:chOff x="5466602" y="359994"/>
            <a:chExt cx="4629238" cy="2618964"/>
          </a:xfrm>
        </p:grpSpPr>
        <p:sp>
          <p:nvSpPr>
            <p:cNvPr id="74" name="Rectangle 73"/>
            <p:cNvSpPr/>
            <p:nvPr/>
          </p:nvSpPr>
          <p:spPr>
            <a:xfrm rot="16200000">
              <a:off x="4431510" y="1605313"/>
              <a:ext cx="2408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Persona</a:t>
              </a:r>
              <a:r>
                <a:rPr lang="en-US" sz="1600" b="1" dirty="0"/>
                <a:t> </a:t>
              </a:r>
              <a:r>
                <a:rPr lang="en-US" sz="1600" dirty="0"/>
                <a:t>embeddings (70k)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411914" y="359994"/>
              <a:ext cx="3683926" cy="2408207"/>
              <a:chOff x="7206043" y="1221283"/>
              <a:chExt cx="4061053" cy="2811450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6043" y="2489574"/>
                <a:ext cx="1104900" cy="112395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7398" y="1221283"/>
                <a:ext cx="1114425" cy="111442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540" y="1366527"/>
                <a:ext cx="1123950" cy="1133475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146" y="2558141"/>
                <a:ext cx="1123950" cy="1133474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8910" y="3070708"/>
                <a:ext cx="1114425" cy="962025"/>
              </a:xfrm>
              <a:prstGeom prst="rect">
                <a:avLst/>
              </a:prstGeom>
            </p:spPr>
          </p:pic>
        </p:grpSp>
        <p:sp>
          <p:nvSpPr>
            <p:cNvPr id="76" name="Rectangle 75"/>
            <p:cNvSpPr/>
            <p:nvPr/>
          </p:nvSpPr>
          <p:spPr>
            <a:xfrm>
              <a:off x="9449628" y="945245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  <a:endParaRPr lang="en-US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413048" y="3303831"/>
            <a:ext cx="662700" cy="831657"/>
            <a:chOff x="11013979" y="5411937"/>
            <a:chExt cx="662700" cy="831657"/>
          </a:xfrm>
        </p:grpSpPr>
        <p:sp>
          <p:nvSpPr>
            <p:cNvPr id="83" name="Rectangle 82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90" name="Rectangle 89"/>
          <p:cNvSpPr/>
          <p:nvPr/>
        </p:nvSpPr>
        <p:spPr>
          <a:xfrm>
            <a:off x="5387399" y="3139281"/>
            <a:ext cx="770698" cy="1022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32240" y="4356445"/>
            <a:ext cx="0" cy="8547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5414473" y="233374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481445" y="2439153"/>
            <a:ext cx="494907" cy="84842"/>
            <a:chOff x="2375398" y="5125821"/>
            <a:chExt cx="494907" cy="84842"/>
          </a:xfrm>
        </p:grpSpPr>
        <p:sp>
          <p:nvSpPr>
            <p:cNvPr id="95" name="Oval 9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>
            <a:stCxn id="85" idx="0"/>
            <a:endCxn id="93" idx="2"/>
          </p:cNvCxnSpPr>
          <p:nvPr/>
        </p:nvCxnSpPr>
        <p:spPr>
          <a:xfrm flipH="1" flipV="1">
            <a:off x="5745009" y="2642298"/>
            <a:ext cx="204" cy="6615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07524" y="149063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5754821" y="1859962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6298781" y="3360318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6411237" y="3832576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6391046" y="3475308"/>
            <a:ext cx="494907" cy="84842"/>
            <a:chOff x="2375398" y="5125821"/>
            <a:chExt cx="494907" cy="84842"/>
          </a:xfrm>
        </p:grpSpPr>
        <p:sp>
          <p:nvSpPr>
            <p:cNvPr id="103" name="Oval 10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7099794" y="2352423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192059" y="2467413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18916" y="3378347"/>
            <a:ext cx="662700" cy="831657"/>
            <a:chOff x="11013979" y="5411937"/>
            <a:chExt cx="662700" cy="831657"/>
          </a:xfrm>
        </p:grpSpPr>
        <p:sp>
          <p:nvSpPr>
            <p:cNvPr id="116" name="Rectangle 115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7191490" y="1546080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7422805" y="1879913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114632" y="2505159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6629317" y="2660975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7430330" y="2660975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7925269" y="337603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005665" y="3848294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uk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8017534" y="3491026"/>
            <a:ext cx="494907" cy="84842"/>
            <a:chOff x="2375398" y="5125821"/>
            <a:chExt cx="494907" cy="84842"/>
          </a:xfrm>
        </p:grpSpPr>
        <p:sp>
          <p:nvSpPr>
            <p:cNvPr id="131" name="Oval 1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8714705" y="235656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6" name="Group 135"/>
          <p:cNvGrpSpPr/>
          <p:nvPr/>
        </p:nvGrpSpPr>
        <p:grpSpPr>
          <a:xfrm>
            <a:off x="8806970" y="2471556"/>
            <a:ext cx="494907" cy="84842"/>
            <a:chOff x="2375398" y="5125821"/>
            <a:chExt cx="494907" cy="84842"/>
          </a:xfrm>
        </p:grpSpPr>
        <p:sp>
          <p:nvSpPr>
            <p:cNvPr id="137" name="Oval 1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745404" y="3394065"/>
            <a:ext cx="662700" cy="831657"/>
            <a:chOff x="11013979" y="5411937"/>
            <a:chExt cx="662700" cy="831657"/>
          </a:xfrm>
        </p:grpSpPr>
        <p:sp>
          <p:nvSpPr>
            <p:cNvPr id="142" name="Rectangle 141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49" name="Rectangle 148"/>
          <p:cNvSpPr/>
          <p:nvPr/>
        </p:nvSpPr>
        <p:spPr>
          <a:xfrm>
            <a:off x="8923718" y="150236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9044905" y="1871693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7811626" y="2508125"/>
            <a:ext cx="903079" cy="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8255805" y="2665118"/>
            <a:ext cx="789436" cy="710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 flipV="1">
            <a:off x="9045241" y="2665118"/>
            <a:ext cx="32328" cy="728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9626199" y="339810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9853530" y="3858789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.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9718464" y="3513096"/>
            <a:ext cx="494907" cy="84842"/>
            <a:chOff x="2375398" y="5125821"/>
            <a:chExt cx="494907" cy="84842"/>
          </a:xfrm>
        </p:grpSpPr>
        <p:sp>
          <p:nvSpPr>
            <p:cNvPr id="157" name="Oval 15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10427212" y="239021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10519477" y="2505201"/>
            <a:ext cx="494907" cy="84842"/>
            <a:chOff x="2375398" y="5125821"/>
            <a:chExt cx="494907" cy="84842"/>
          </a:xfrm>
        </p:grpSpPr>
        <p:sp>
          <p:nvSpPr>
            <p:cNvPr id="163" name="Oval 16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10446334" y="3416135"/>
            <a:ext cx="662700" cy="831657"/>
            <a:chOff x="11013979" y="5411937"/>
            <a:chExt cx="662700" cy="831657"/>
          </a:xfrm>
        </p:grpSpPr>
        <p:sp>
          <p:nvSpPr>
            <p:cNvPr id="168" name="Rectangle 167"/>
            <p:cNvSpPr/>
            <p:nvPr/>
          </p:nvSpPr>
          <p:spPr>
            <a:xfrm>
              <a:off x="11013979" y="5843484"/>
              <a:ext cx="654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Bob</a:t>
              </a:r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11015608" y="5411937"/>
              <a:ext cx="661071" cy="307731"/>
              <a:chOff x="10932478" y="5411937"/>
              <a:chExt cx="661071" cy="307731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10932478" y="5411937"/>
                <a:ext cx="661071" cy="3077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mpd="sng">
                <a:solidFill>
                  <a:schemeClr val="tx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11034244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1170932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1307620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1444309" y="5526107"/>
                <a:ext cx="84842" cy="84842"/>
              </a:xfrm>
              <a:prstGeom prst="ellipse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</a:gra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75" name="Rectangle 174"/>
          <p:cNvSpPr/>
          <p:nvPr/>
        </p:nvSpPr>
        <p:spPr>
          <a:xfrm>
            <a:off x="10409874" y="1588233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cxnSp>
        <p:nvCxnSpPr>
          <p:cNvPr id="176" name="Straight Arrow Connector 175"/>
          <p:cNvCxnSpPr/>
          <p:nvPr/>
        </p:nvCxnSpPr>
        <p:spPr>
          <a:xfrm flipH="1" flipV="1">
            <a:off x="10738650" y="1957565"/>
            <a:ext cx="19098" cy="432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9405297" y="2532912"/>
            <a:ext cx="1021915" cy="11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9956735" y="2698763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10757748" y="2698763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>
            <a:off x="6646640" y="4721284"/>
            <a:ext cx="3725428" cy="2002071"/>
            <a:chOff x="819835" y="1120582"/>
            <a:chExt cx="4299506" cy="3107644"/>
          </a:xfrm>
        </p:grpSpPr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35" y="1120582"/>
              <a:ext cx="4116084" cy="3107644"/>
            </a:xfrm>
            <a:prstGeom prst="rect">
              <a:avLst/>
            </a:prstGeom>
          </p:spPr>
        </p:pic>
        <p:sp>
          <p:nvSpPr>
            <p:cNvPr id="182" name="Rectangle 181"/>
            <p:cNvSpPr/>
            <p:nvPr/>
          </p:nvSpPr>
          <p:spPr>
            <a:xfrm rot="16200000">
              <a:off x="3714469" y="2489738"/>
              <a:ext cx="2440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Word embeddings (50k)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465556" y="1577612"/>
              <a:ext cx="4667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  <a:latin typeface="Palatino Linotype" panose="02040502050505030304" pitchFamily="18" charset="0"/>
                </a:rPr>
                <a:t>uk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428057" y="1655133"/>
              <a:ext cx="9156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london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808399" y="1979868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sydney</a:t>
              </a: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295493" y="2012993"/>
              <a:ext cx="705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great</a:t>
              </a: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729956" y="2275999"/>
              <a:ext cx="7072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good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526349" y="3198310"/>
              <a:ext cx="6014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stay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203441" y="2788634"/>
              <a:ext cx="555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live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885875" y="2733862"/>
              <a:ext cx="683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Palatino Linotype" panose="02040502050505030304" pitchFamily="18" charset="0"/>
                </a:rPr>
                <a:t>okay</a:t>
              </a: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149137" y="2778344"/>
              <a:ext cx="9451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monday</a:t>
              </a:r>
              <a:endParaRPr lang="en-US" dirty="0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730611" y="3061145"/>
              <a:ext cx="921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tuesday</a:t>
              </a:r>
              <a:endParaRPr lang="en-US" dirty="0"/>
            </a:p>
          </p:txBody>
        </p:sp>
      </p:grpSp>
      <p:cxnSp>
        <p:nvCxnSpPr>
          <p:cNvPr id="5" name="Straight Arrow Connector 4"/>
          <p:cNvCxnSpPr>
            <a:stCxn id="183" idx="0"/>
            <a:endCxn id="129" idx="2"/>
          </p:cNvCxnSpPr>
          <p:nvPr/>
        </p:nvCxnSpPr>
        <p:spPr>
          <a:xfrm flipH="1" flipV="1">
            <a:off x="8239063" y="4217626"/>
            <a:ext cx="35792" cy="7980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408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35" y="5347434"/>
            <a:ext cx="859452" cy="771297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10" y="5347435"/>
            <a:ext cx="859452" cy="7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876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live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109" name="Rectangle 108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1" name="Oval 110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2" name="Oval 111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3" name="Oval 112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5" name="Oval 11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6" name="Oval 11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7" name="Oval 11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8" name="Oval 11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9" name="Rectangle 118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0" name="Oval 119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1" name="Oval 120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2" name="Oval 121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Oval 122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442483" y="3536829"/>
            <a:ext cx="324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tanh</a:t>
            </a:r>
            <a:r>
              <a:rPr lang="en-US" sz="2400" dirty="0"/>
              <a:t>(W*                        )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8704107" y="3623497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8" name="Oval 127"/>
          <p:cNvSpPr/>
          <p:nvPr/>
        </p:nvSpPr>
        <p:spPr>
          <a:xfrm>
            <a:off x="8778191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Oval 128"/>
          <p:cNvSpPr/>
          <p:nvPr/>
        </p:nvSpPr>
        <p:spPr>
          <a:xfrm>
            <a:off x="8914879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0" name="Oval 129"/>
          <p:cNvSpPr/>
          <p:nvPr/>
        </p:nvSpPr>
        <p:spPr>
          <a:xfrm>
            <a:off x="9051567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1" name="Oval 130"/>
          <p:cNvSpPr/>
          <p:nvPr/>
        </p:nvSpPr>
        <p:spPr>
          <a:xfrm>
            <a:off x="9188256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32" name="Group 131"/>
          <p:cNvGrpSpPr/>
          <p:nvPr/>
        </p:nvGrpSpPr>
        <p:grpSpPr>
          <a:xfrm>
            <a:off x="9487065" y="3621334"/>
            <a:ext cx="661071" cy="307731"/>
            <a:chOff x="10932478" y="5411937"/>
            <a:chExt cx="661071" cy="307731"/>
          </a:xfrm>
        </p:grpSpPr>
        <p:sp>
          <p:nvSpPr>
            <p:cNvPr id="133" name="Rectangle 132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5" name="Oval 134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6" name="Oval 135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7" name="Oval 136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7923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68" name="Rectangle 6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0" name="Oval 6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Oval 7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2" name="Oval 7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5" name="Oval 7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Oval 7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Oval 7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Oval 7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tangle 79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Oval 80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Oval 81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Oval 82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Oval 83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Arrow Connector 3"/>
          <p:cNvCxnSpPr>
            <a:stCxn id="74" idx="0"/>
            <a:endCxn id="80" idx="2"/>
          </p:cNvCxnSpPr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68" idx="0"/>
            <a:endCxn id="80" idx="2"/>
          </p:cNvCxnSpPr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42483" y="3536829"/>
            <a:ext cx="324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tanh</a:t>
            </a:r>
            <a:r>
              <a:rPr lang="en-US" sz="2400" dirty="0"/>
              <a:t>(W*                        )</a:t>
            </a:r>
          </a:p>
        </p:txBody>
      </p:sp>
      <p:sp>
        <p:nvSpPr>
          <p:cNvPr id="95" name="Rectangle 94"/>
          <p:cNvSpPr/>
          <p:nvPr/>
        </p:nvSpPr>
        <p:spPr>
          <a:xfrm>
            <a:off x="8704107" y="3623497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6" name="Oval 95"/>
          <p:cNvSpPr/>
          <p:nvPr/>
        </p:nvSpPr>
        <p:spPr>
          <a:xfrm>
            <a:off x="8778191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Oval 96"/>
          <p:cNvSpPr/>
          <p:nvPr/>
        </p:nvSpPr>
        <p:spPr>
          <a:xfrm>
            <a:off x="8914879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9051567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9" name="Oval 98"/>
          <p:cNvSpPr/>
          <p:nvPr/>
        </p:nvSpPr>
        <p:spPr>
          <a:xfrm>
            <a:off x="9188256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00" name="Group 99"/>
          <p:cNvGrpSpPr/>
          <p:nvPr/>
        </p:nvGrpSpPr>
        <p:grpSpPr>
          <a:xfrm>
            <a:off x="9487065" y="3621334"/>
            <a:ext cx="661071" cy="307731"/>
            <a:chOff x="10932478" y="5411937"/>
            <a:chExt cx="661071" cy="307731"/>
          </a:xfrm>
        </p:grpSpPr>
        <p:sp>
          <p:nvSpPr>
            <p:cNvPr id="101" name="Rectangle 100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3" name="Oval 102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106" name="Straight Arrow Connector 105"/>
          <p:cNvCxnSpPr/>
          <p:nvPr/>
        </p:nvCxnSpPr>
        <p:spPr>
          <a:xfrm flipV="1">
            <a:off x="5221604" y="182921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051769" y="1195345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604456" y="27073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5589474" y="3179579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696721" y="2822311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6434964" y="165924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6501936" y="1764647"/>
            <a:ext cx="494907" cy="84842"/>
            <a:chOff x="2375398" y="5125821"/>
            <a:chExt cx="494907" cy="84842"/>
          </a:xfrm>
        </p:grpSpPr>
        <p:sp>
          <p:nvSpPr>
            <p:cNvPr id="126" name="Oval 12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6528015" y="816124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6775312" y="1185456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0" idx="0"/>
            <a:endCxn id="124" idx="2"/>
          </p:cNvCxnSpPr>
          <p:nvPr/>
        </p:nvCxnSpPr>
        <p:spPr>
          <a:xfrm flipH="1" flipV="1">
            <a:off x="6765500" y="1967792"/>
            <a:ext cx="17100" cy="7478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8" idx="0"/>
          </p:cNvCxnSpPr>
          <p:nvPr/>
        </p:nvCxnSpPr>
        <p:spPr>
          <a:xfrm flipV="1">
            <a:off x="5934992" y="2015517"/>
            <a:ext cx="778293" cy="6918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665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68" name="Rectangle 6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0" name="Oval 6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Oval 7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2" name="Oval 7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5" name="Oval 7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Oval 7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Oval 7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Oval 7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tangle 79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Oval 80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Oval 81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Oval 82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Oval 83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Arrow Connector 3"/>
          <p:cNvCxnSpPr>
            <a:stCxn id="74" idx="0"/>
            <a:endCxn id="80" idx="2"/>
          </p:cNvCxnSpPr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68" idx="0"/>
            <a:endCxn id="80" idx="2"/>
          </p:cNvCxnSpPr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42483" y="3536829"/>
            <a:ext cx="324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tanh</a:t>
            </a:r>
            <a:r>
              <a:rPr lang="en-US" sz="2400" dirty="0"/>
              <a:t>(W*                        )</a:t>
            </a:r>
          </a:p>
        </p:txBody>
      </p:sp>
      <p:sp>
        <p:nvSpPr>
          <p:cNvPr id="95" name="Rectangle 94"/>
          <p:cNvSpPr/>
          <p:nvPr/>
        </p:nvSpPr>
        <p:spPr>
          <a:xfrm>
            <a:off x="8704107" y="3623497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6" name="Oval 95"/>
          <p:cNvSpPr/>
          <p:nvPr/>
        </p:nvSpPr>
        <p:spPr>
          <a:xfrm>
            <a:off x="8778191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Oval 96"/>
          <p:cNvSpPr/>
          <p:nvPr/>
        </p:nvSpPr>
        <p:spPr>
          <a:xfrm>
            <a:off x="8914879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9051567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9" name="Oval 98"/>
          <p:cNvSpPr/>
          <p:nvPr/>
        </p:nvSpPr>
        <p:spPr>
          <a:xfrm>
            <a:off x="9188256" y="3737667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00" name="Group 99"/>
          <p:cNvGrpSpPr/>
          <p:nvPr/>
        </p:nvGrpSpPr>
        <p:grpSpPr>
          <a:xfrm>
            <a:off x="9487065" y="3621334"/>
            <a:ext cx="661071" cy="307731"/>
            <a:chOff x="10932478" y="5411937"/>
            <a:chExt cx="661071" cy="307731"/>
          </a:xfrm>
        </p:grpSpPr>
        <p:sp>
          <p:nvSpPr>
            <p:cNvPr id="101" name="Rectangle 100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3" name="Oval 102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106" name="Straight Arrow Connector 105"/>
          <p:cNvCxnSpPr/>
          <p:nvPr/>
        </p:nvCxnSpPr>
        <p:spPr>
          <a:xfrm flipV="1">
            <a:off x="5221604" y="182921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051769" y="1195345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604456" y="27073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5589474" y="3179579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696721" y="2822311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6434964" y="165924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6501936" y="1764647"/>
            <a:ext cx="494907" cy="84842"/>
            <a:chOff x="2375398" y="5125821"/>
            <a:chExt cx="494907" cy="84842"/>
          </a:xfrm>
        </p:grpSpPr>
        <p:sp>
          <p:nvSpPr>
            <p:cNvPr id="126" name="Oval 12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6528015" y="816124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6775312" y="1185456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0" idx="0"/>
            <a:endCxn id="124" idx="2"/>
          </p:cNvCxnSpPr>
          <p:nvPr/>
        </p:nvCxnSpPr>
        <p:spPr>
          <a:xfrm flipH="1" flipV="1">
            <a:off x="6765500" y="1967792"/>
            <a:ext cx="17100" cy="7478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8" idx="0"/>
          </p:cNvCxnSpPr>
          <p:nvPr/>
        </p:nvCxnSpPr>
        <p:spPr>
          <a:xfrm flipV="1">
            <a:off x="5934992" y="2015517"/>
            <a:ext cx="778293" cy="6918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323204" y="270027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7435660" y="317253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7415469" y="2815264"/>
            <a:ext cx="494907" cy="84842"/>
            <a:chOff x="2375398" y="5125821"/>
            <a:chExt cx="494907" cy="84842"/>
          </a:xfrm>
        </p:grpSpPr>
        <p:sp>
          <p:nvSpPr>
            <p:cNvPr id="118" name="Oval 11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8124217" y="169237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8216482" y="1807369"/>
            <a:ext cx="494907" cy="84842"/>
            <a:chOff x="2375398" y="5125821"/>
            <a:chExt cx="494907" cy="84842"/>
          </a:xfrm>
        </p:grpSpPr>
        <p:sp>
          <p:nvSpPr>
            <p:cNvPr id="130" name="Oval 12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8215913" y="886036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cxnSp>
        <p:nvCxnSpPr>
          <p:cNvPr id="145" name="Straight Arrow Connector 144"/>
          <p:cNvCxnSpPr/>
          <p:nvPr/>
        </p:nvCxnSpPr>
        <p:spPr>
          <a:xfrm flipH="1" flipV="1">
            <a:off x="8447228" y="1219869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7139055" y="1845115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7653740" y="2000931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8454753" y="2000931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8219536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0" name="Oval 149"/>
          <p:cNvSpPr/>
          <p:nvPr/>
        </p:nvSpPr>
        <p:spPr>
          <a:xfrm>
            <a:off x="8301648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/>
          <p:cNvSpPr/>
          <p:nvPr/>
        </p:nvSpPr>
        <p:spPr>
          <a:xfrm>
            <a:off x="843833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/>
          <p:cNvSpPr/>
          <p:nvPr/>
        </p:nvSpPr>
        <p:spPr>
          <a:xfrm>
            <a:off x="8601328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Oval 152"/>
          <p:cNvSpPr/>
          <p:nvPr/>
        </p:nvSpPr>
        <p:spPr>
          <a:xfrm>
            <a:off x="8738017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3652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934" y="94539"/>
            <a:ext cx="8736105" cy="1506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Seq2Seq model</a:t>
            </a:r>
          </a:p>
          <a:p>
            <a:endParaRPr lang="en-US" b="1" dirty="0"/>
          </a:p>
        </p:txBody>
      </p:sp>
      <p:sp>
        <p:nvSpPr>
          <p:cNvPr id="205" name="Rectangle 204"/>
          <p:cNvSpPr/>
          <p:nvPr/>
        </p:nvSpPr>
        <p:spPr>
          <a:xfrm>
            <a:off x="1530437" y="271486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1622702" y="2829850"/>
            <a:ext cx="494907" cy="84842"/>
            <a:chOff x="2375398" y="5125821"/>
            <a:chExt cx="494907" cy="84842"/>
          </a:xfrm>
        </p:grpSpPr>
        <p:sp>
          <p:nvSpPr>
            <p:cNvPr id="207" name="Oval 20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532794" y="170696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2" name="Group 211"/>
          <p:cNvGrpSpPr/>
          <p:nvPr/>
        </p:nvGrpSpPr>
        <p:grpSpPr>
          <a:xfrm>
            <a:off x="1625059" y="1821955"/>
            <a:ext cx="494907" cy="84842"/>
            <a:chOff x="2375398" y="5125821"/>
            <a:chExt cx="494907" cy="84842"/>
          </a:xfrm>
        </p:grpSpPr>
        <p:sp>
          <p:nvSpPr>
            <p:cNvPr id="213" name="Oval 21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" name="Rectangle 216"/>
          <p:cNvSpPr/>
          <p:nvPr/>
        </p:nvSpPr>
        <p:spPr>
          <a:xfrm>
            <a:off x="2538300" y="27170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8" name="Group 217"/>
          <p:cNvGrpSpPr/>
          <p:nvPr/>
        </p:nvGrpSpPr>
        <p:grpSpPr>
          <a:xfrm>
            <a:off x="2630565" y="2832076"/>
            <a:ext cx="494907" cy="84842"/>
            <a:chOff x="2375398" y="5125821"/>
            <a:chExt cx="494907" cy="84842"/>
          </a:xfrm>
        </p:grpSpPr>
        <p:sp>
          <p:nvSpPr>
            <p:cNvPr id="219" name="Oval 218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3511651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/>
          <p:cNvGrpSpPr/>
          <p:nvPr/>
        </p:nvGrpSpPr>
        <p:grpSpPr>
          <a:xfrm>
            <a:off x="3603916" y="2823390"/>
            <a:ext cx="494907" cy="84842"/>
            <a:chOff x="2375398" y="5125821"/>
            <a:chExt cx="494907" cy="84842"/>
          </a:xfrm>
        </p:grpSpPr>
        <p:sp>
          <p:nvSpPr>
            <p:cNvPr id="225" name="Oval 224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4531135" y="270840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0" name="Group 229"/>
          <p:cNvGrpSpPr/>
          <p:nvPr/>
        </p:nvGrpSpPr>
        <p:grpSpPr>
          <a:xfrm>
            <a:off x="4623400" y="2823390"/>
            <a:ext cx="494907" cy="84842"/>
            <a:chOff x="2375398" y="5125821"/>
            <a:chExt cx="494907" cy="84842"/>
          </a:xfrm>
        </p:grpSpPr>
        <p:sp>
          <p:nvSpPr>
            <p:cNvPr id="231" name="Oval 23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2541181" y="1711295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2633446" y="1826285"/>
            <a:ext cx="494907" cy="84842"/>
            <a:chOff x="2375398" y="5125821"/>
            <a:chExt cx="494907" cy="84842"/>
          </a:xfrm>
        </p:grpSpPr>
        <p:sp>
          <p:nvSpPr>
            <p:cNvPr id="237" name="Oval 236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/>
          <p:cNvSpPr/>
          <p:nvPr/>
        </p:nvSpPr>
        <p:spPr>
          <a:xfrm>
            <a:off x="3524864" y="170281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617129" y="1817809"/>
            <a:ext cx="494907" cy="84842"/>
            <a:chOff x="2375398" y="5125821"/>
            <a:chExt cx="494907" cy="84842"/>
          </a:xfrm>
        </p:grpSpPr>
        <p:sp>
          <p:nvSpPr>
            <p:cNvPr id="243" name="Oval 242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/>
          <p:cNvSpPr/>
          <p:nvPr/>
        </p:nvSpPr>
        <p:spPr>
          <a:xfrm>
            <a:off x="4531703" y="169972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8" name="Straight Arrow Connector 247"/>
          <p:cNvCxnSpPr/>
          <p:nvPr/>
        </p:nvCxnSpPr>
        <p:spPr>
          <a:xfrm flipV="1">
            <a:off x="1860973" y="2015517"/>
            <a:ext cx="2357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V="1">
            <a:off x="2868836" y="2019847"/>
            <a:ext cx="2881" cy="697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3842187" y="2011371"/>
            <a:ext cx="13213" cy="6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V="1">
            <a:off x="4861671" y="2008272"/>
            <a:ext cx="568" cy="700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2193865" y="1861241"/>
            <a:ext cx="347316" cy="4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3202252" y="1857095"/>
            <a:ext cx="322612" cy="8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flipV="1">
            <a:off x="4185935" y="1853996"/>
            <a:ext cx="345768" cy="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4614216" y="1807367"/>
            <a:ext cx="494907" cy="84842"/>
            <a:chOff x="2375398" y="5125821"/>
            <a:chExt cx="494907" cy="84842"/>
          </a:xfrm>
        </p:grpSpPr>
        <p:sp>
          <p:nvSpPr>
            <p:cNvPr id="256" name="Oval 2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1438380" y="315730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where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2648456" y="31798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do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559220" y="3179871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you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4533066" y="3180453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live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1442587" y="1207533"/>
            <a:ext cx="1409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Encoding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7" y="5320540"/>
            <a:ext cx="859452" cy="77129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08" y="5347435"/>
            <a:ext cx="859452" cy="771296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705398" y="4602029"/>
            <a:ext cx="661071" cy="307731"/>
            <a:chOff x="10932478" y="5411937"/>
            <a:chExt cx="661071" cy="307731"/>
          </a:xfrm>
        </p:grpSpPr>
        <p:sp>
          <p:nvSpPr>
            <p:cNvPr id="68" name="Rectangle 67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0" name="Oval 69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Oval 70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2" name="Oval 71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5260460" y="4535439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5" name="Oval 74"/>
          <p:cNvSpPr/>
          <p:nvPr/>
        </p:nvSpPr>
        <p:spPr>
          <a:xfrm>
            <a:off x="5334544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Oval 75"/>
          <p:cNvSpPr/>
          <p:nvPr/>
        </p:nvSpPr>
        <p:spPr>
          <a:xfrm>
            <a:off x="5471232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Oval 76"/>
          <p:cNvSpPr/>
          <p:nvPr/>
        </p:nvSpPr>
        <p:spPr>
          <a:xfrm>
            <a:off x="5607920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Oval 77"/>
          <p:cNvSpPr/>
          <p:nvPr/>
        </p:nvSpPr>
        <p:spPr>
          <a:xfrm>
            <a:off x="5744609" y="4649609"/>
            <a:ext cx="84842" cy="8484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tangle 79"/>
          <p:cNvSpPr/>
          <p:nvPr/>
        </p:nvSpPr>
        <p:spPr>
          <a:xfrm>
            <a:off x="6452064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Oval 80"/>
          <p:cNvSpPr/>
          <p:nvPr/>
        </p:nvSpPr>
        <p:spPr>
          <a:xfrm>
            <a:off x="653417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" name="Oval 81"/>
          <p:cNvSpPr/>
          <p:nvPr/>
        </p:nvSpPr>
        <p:spPr>
          <a:xfrm>
            <a:off x="6670864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3" name="Oval 82"/>
          <p:cNvSpPr/>
          <p:nvPr/>
        </p:nvSpPr>
        <p:spPr>
          <a:xfrm>
            <a:off x="6833856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Oval 83"/>
          <p:cNvSpPr/>
          <p:nvPr/>
        </p:nvSpPr>
        <p:spPr>
          <a:xfrm>
            <a:off x="6970545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Arrow Connector 3"/>
          <p:cNvCxnSpPr>
            <a:stCxn id="74" idx="0"/>
            <a:endCxn id="80" idx="2"/>
          </p:cNvCxnSpPr>
          <p:nvPr/>
        </p:nvCxnSpPr>
        <p:spPr>
          <a:xfrm flipV="1">
            <a:off x="5590996" y="3023412"/>
            <a:ext cx="1191604" cy="151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68" idx="0"/>
            <a:endCxn id="80" idx="2"/>
          </p:cNvCxnSpPr>
          <p:nvPr/>
        </p:nvCxnSpPr>
        <p:spPr>
          <a:xfrm flipH="1" flipV="1">
            <a:off x="6782600" y="3023412"/>
            <a:ext cx="1253334" cy="1578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5221604" y="1829211"/>
            <a:ext cx="1156417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051769" y="1195345"/>
            <a:ext cx="14398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Palatino Linotype" panose="02040502050505030304" pitchFamily="18" charset="0"/>
              </a:rPr>
              <a:t>Decoding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604456" y="2707321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5589474" y="3179579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EOS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696721" y="2822311"/>
            <a:ext cx="494907" cy="84842"/>
            <a:chOff x="2375398" y="5125821"/>
            <a:chExt cx="494907" cy="84842"/>
          </a:xfrm>
        </p:grpSpPr>
        <p:sp>
          <p:nvSpPr>
            <p:cNvPr id="111" name="Oval 110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6434964" y="1659240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6501936" y="1764647"/>
            <a:ext cx="494907" cy="84842"/>
            <a:chOff x="2375398" y="5125821"/>
            <a:chExt cx="494907" cy="84842"/>
          </a:xfrm>
        </p:grpSpPr>
        <p:sp>
          <p:nvSpPr>
            <p:cNvPr id="126" name="Oval 12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6528015" y="816124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6775312" y="1185456"/>
            <a:ext cx="341" cy="42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0" idx="0"/>
            <a:endCxn id="124" idx="2"/>
          </p:cNvCxnSpPr>
          <p:nvPr/>
        </p:nvCxnSpPr>
        <p:spPr>
          <a:xfrm flipH="1" flipV="1">
            <a:off x="6765500" y="1967792"/>
            <a:ext cx="17100" cy="7478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8" idx="0"/>
          </p:cNvCxnSpPr>
          <p:nvPr/>
        </p:nvCxnSpPr>
        <p:spPr>
          <a:xfrm flipV="1">
            <a:off x="5934992" y="2015517"/>
            <a:ext cx="778293" cy="6918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323204" y="2700274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7435660" y="317253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in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7415469" y="2815264"/>
            <a:ext cx="494907" cy="84842"/>
            <a:chOff x="2375398" y="5125821"/>
            <a:chExt cx="494907" cy="84842"/>
          </a:xfrm>
        </p:grpSpPr>
        <p:sp>
          <p:nvSpPr>
            <p:cNvPr id="118" name="Oval 117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8124217" y="169237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8216482" y="1807369"/>
            <a:ext cx="494907" cy="84842"/>
            <a:chOff x="2375398" y="5125821"/>
            <a:chExt cx="494907" cy="84842"/>
          </a:xfrm>
        </p:grpSpPr>
        <p:sp>
          <p:nvSpPr>
            <p:cNvPr id="130" name="Oval 12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8215913" y="886036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cxnSp>
        <p:nvCxnSpPr>
          <p:cNvPr id="145" name="Straight Arrow Connector 144"/>
          <p:cNvCxnSpPr/>
          <p:nvPr/>
        </p:nvCxnSpPr>
        <p:spPr>
          <a:xfrm flipH="1" flipV="1">
            <a:off x="8447228" y="1219869"/>
            <a:ext cx="7525" cy="47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7139055" y="1845115"/>
            <a:ext cx="985162" cy="1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7653740" y="2000931"/>
            <a:ext cx="801013" cy="69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8454753" y="2000931"/>
            <a:ext cx="20751" cy="717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8219536" y="2715681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0" name="Oval 149"/>
          <p:cNvSpPr/>
          <p:nvPr/>
        </p:nvSpPr>
        <p:spPr>
          <a:xfrm>
            <a:off x="8301648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Oval 150"/>
          <p:cNvSpPr/>
          <p:nvPr/>
        </p:nvSpPr>
        <p:spPr>
          <a:xfrm>
            <a:off x="8438336" y="2843298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2" name="Oval 151"/>
          <p:cNvSpPr/>
          <p:nvPr/>
        </p:nvSpPr>
        <p:spPr>
          <a:xfrm>
            <a:off x="8601328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3" name="Oval 152"/>
          <p:cNvSpPr/>
          <p:nvPr/>
        </p:nvSpPr>
        <p:spPr>
          <a:xfrm>
            <a:off x="8738017" y="2842294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7" name="Rectangle 136"/>
          <p:cNvSpPr/>
          <p:nvPr/>
        </p:nvSpPr>
        <p:spPr>
          <a:xfrm>
            <a:off x="9082497" y="2732409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9162893" y="3204667"/>
            <a:ext cx="46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uk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9174762" y="2847399"/>
            <a:ext cx="494907" cy="84842"/>
            <a:chOff x="2375398" y="5125821"/>
            <a:chExt cx="494907" cy="84842"/>
          </a:xfrm>
        </p:grpSpPr>
        <p:sp>
          <p:nvSpPr>
            <p:cNvPr id="140" name="Oval 1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4" name="Rectangle 153"/>
          <p:cNvSpPr/>
          <p:nvPr/>
        </p:nvSpPr>
        <p:spPr>
          <a:xfrm>
            <a:off x="9737463" y="1726386"/>
            <a:ext cx="661071" cy="3085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5" name="Group 154"/>
          <p:cNvGrpSpPr/>
          <p:nvPr/>
        </p:nvGrpSpPr>
        <p:grpSpPr>
          <a:xfrm>
            <a:off x="9829728" y="1841376"/>
            <a:ext cx="494907" cy="84842"/>
            <a:chOff x="2375398" y="5125821"/>
            <a:chExt cx="494907" cy="84842"/>
          </a:xfrm>
        </p:grpSpPr>
        <p:sp>
          <p:nvSpPr>
            <p:cNvPr id="156" name="Oval 155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Rectangle 167"/>
          <p:cNvSpPr/>
          <p:nvPr/>
        </p:nvSpPr>
        <p:spPr>
          <a:xfrm>
            <a:off x="9946476" y="8721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.</a:t>
            </a:r>
          </a:p>
        </p:txBody>
      </p:sp>
      <p:cxnSp>
        <p:nvCxnSpPr>
          <p:cNvPr id="169" name="Straight Arrow Connector 168"/>
          <p:cNvCxnSpPr/>
          <p:nvPr/>
        </p:nvCxnSpPr>
        <p:spPr>
          <a:xfrm flipH="1" flipV="1">
            <a:off x="10067663" y="1241513"/>
            <a:ext cx="336" cy="48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8834384" y="1877945"/>
            <a:ext cx="903079" cy="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V="1">
            <a:off x="9278563" y="2034938"/>
            <a:ext cx="789436" cy="710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 flipV="1">
            <a:off x="10067999" y="2034938"/>
            <a:ext cx="32328" cy="728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9909257" y="2760826"/>
            <a:ext cx="661071" cy="307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74" name="Oval 173"/>
          <p:cNvSpPr/>
          <p:nvPr/>
        </p:nvSpPr>
        <p:spPr>
          <a:xfrm>
            <a:off x="9991369" y="2888443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5" name="Oval 174"/>
          <p:cNvSpPr/>
          <p:nvPr/>
        </p:nvSpPr>
        <p:spPr>
          <a:xfrm>
            <a:off x="10128057" y="2888443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6" name="Oval 175"/>
          <p:cNvSpPr/>
          <p:nvPr/>
        </p:nvSpPr>
        <p:spPr>
          <a:xfrm>
            <a:off x="10291049" y="2887439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7" name="Oval 176"/>
          <p:cNvSpPr/>
          <p:nvPr/>
        </p:nvSpPr>
        <p:spPr>
          <a:xfrm>
            <a:off x="10427738" y="2887439"/>
            <a:ext cx="84842" cy="84842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C00000"/>
              </a:gs>
            </a:gsLst>
          </a:gra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78759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DF17-4D4B-A54C-8B87-7A95D613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Data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B2E-D6BB-0345-93D7-BF0A68803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on persona-labeled data sets</a:t>
            </a:r>
          </a:p>
          <a:p>
            <a:pPr lvl="1"/>
            <a:r>
              <a:rPr lang="en-US" dirty="0"/>
              <a:t>Twitter firehose sample from 2012 (not available to most)</a:t>
            </a:r>
          </a:p>
          <a:p>
            <a:pPr lvl="1"/>
            <a:r>
              <a:rPr lang="en-US" dirty="0"/>
              <a:t>Twitter collection from </a:t>
            </a:r>
            <a:r>
              <a:rPr lang="en-US" dirty="0" err="1"/>
              <a:t>Sordoni</a:t>
            </a:r>
            <a:r>
              <a:rPr lang="en-US" dirty="0"/>
              <a:t> et al. 2015 (you can download tweet IDs)</a:t>
            </a:r>
          </a:p>
          <a:p>
            <a:pPr lvl="1"/>
            <a:r>
              <a:rPr lang="en-US" dirty="0"/>
              <a:t>Transcripts of Friends, Big Bang Theory</a:t>
            </a:r>
          </a:p>
          <a:p>
            <a:r>
              <a:rPr lang="en-US" dirty="0"/>
              <a:t>At test time, just choose a persona and stick with it</a:t>
            </a:r>
          </a:p>
        </p:txBody>
      </p:sp>
    </p:spTree>
    <p:extLst>
      <p:ext uri="{BB962C8B-B14F-4D97-AF65-F5344CB8AC3E}">
        <p14:creationId xmlns:p14="http://schemas.microsoft.com/office/powerpoint/2010/main" val="3409588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323" y="363480"/>
            <a:ext cx="8643760" cy="127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(No cherry-picking)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64" y="1907241"/>
            <a:ext cx="4477123" cy="40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1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7549</Words>
  <Application>Microsoft Macintosh PowerPoint</Application>
  <PresentationFormat>Widescreen</PresentationFormat>
  <Paragraphs>1808</Paragraphs>
  <Slides>209</Slides>
  <Notes>26</Notes>
  <HiddenSlides>8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209</vt:i4>
      </vt:variant>
    </vt:vector>
  </HeadingPairs>
  <TitlesOfParts>
    <vt:vector size="223" baseType="lpstr">
      <vt:lpstr>等线</vt:lpstr>
      <vt:lpstr>等线 Light</vt:lpstr>
      <vt:lpstr>ＭＳ Ｐゴシック</vt:lpstr>
      <vt:lpstr>Yuanti SC</vt:lpstr>
      <vt:lpstr>Arial</vt:lpstr>
      <vt:lpstr>Calibri</vt:lpstr>
      <vt:lpstr>Calibri Light</vt:lpstr>
      <vt:lpstr>Cambria Math</vt:lpstr>
      <vt:lpstr>Courier</vt:lpstr>
      <vt:lpstr>Mangal</vt:lpstr>
      <vt:lpstr>Palatino Linotype</vt:lpstr>
      <vt:lpstr>Times New Roman</vt:lpstr>
      <vt:lpstr>Wingdings</vt:lpstr>
      <vt:lpstr>Office Theme</vt:lpstr>
      <vt:lpstr>Chit-Chat Dialogue</vt:lpstr>
      <vt:lpstr>Two classes of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Evaluation: The Turing Test  (Turing, 1950)</vt:lpstr>
      <vt:lpstr>Human Evaluation In Practice</vt:lpstr>
      <vt:lpstr>Chatbots!</vt:lpstr>
      <vt:lpstr>Chatbot Architectures</vt:lpstr>
      <vt:lpstr>Chatbots</vt:lpstr>
      <vt:lpstr>Eliza: Weizenbaum (1966)</vt:lpstr>
      <vt:lpstr>PowerPoint Presentation</vt:lpstr>
      <vt:lpstr>How does it work? Eliza uses this one weird trick</vt:lpstr>
      <vt:lpstr> That trick: be a Rogerian psychologist</vt:lpstr>
      <vt:lpstr> Rogerian psychologist</vt:lpstr>
      <vt:lpstr>Eliza pattern/transform rules</vt:lpstr>
      <vt:lpstr>Eliza Rules</vt:lpstr>
      <vt:lpstr>PowerPoint Presentation</vt:lpstr>
      <vt:lpstr>Keywords are ranked from specific to general</vt:lpstr>
      <vt:lpstr>NONE</vt:lpstr>
      <vt:lpstr>Memory</vt:lpstr>
      <vt:lpstr>Other Eliza stuff</vt:lpstr>
      <vt:lpstr>Some implications</vt:lpstr>
      <vt:lpstr>Parry</vt:lpstr>
      <vt:lpstr>Parry’s persona</vt:lpstr>
      <vt:lpstr>Parry’s Architecture</vt:lpstr>
      <vt:lpstr>Parry’s Architecture</vt:lpstr>
      <vt:lpstr>Affect variables</vt:lpstr>
      <vt:lpstr>Lots of complex I-O rules</vt:lpstr>
      <vt:lpstr>Flare concepts</vt:lpstr>
      <vt:lpstr>Each sentence is mapped into a conceptualization</vt:lpstr>
      <vt:lpstr>Detecting Other’s Intent</vt:lpstr>
      <vt:lpstr>Detecting Other’s Intent</vt:lpstr>
      <vt:lpstr>A Parry conversation</vt:lpstr>
      <vt:lpstr>When fear is high, the model won’t discuss its beliefs</vt:lpstr>
      <vt:lpstr>Eliza Meets Parry</vt:lpstr>
      <vt:lpstr>PowerPoint Presentation</vt:lpstr>
      <vt:lpstr>Woebot</vt:lpstr>
      <vt:lpstr>IR-based chatbots</vt:lpstr>
      <vt:lpstr>A Cleverbot conversation</vt:lpstr>
      <vt:lpstr>Terminology</vt:lpstr>
      <vt:lpstr>Two IR-based chatbot architectures</vt:lpstr>
      <vt:lpstr>Comparing approaches</vt:lpstr>
      <vt:lpstr>Another Approach: MT-based</vt:lpstr>
      <vt:lpstr>Empirical Evaluations</vt:lpstr>
      <vt:lpstr>PowerPoint Presentation</vt:lpstr>
      <vt:lpstr>IR-based models of chatbots</vt:lpstr>
      <vt:lpstr>PowerPoint Presentation</vt:lpstr>
      <vt:lpstr>Sample Results from Google’s baseline paper 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Does The Data Come From?</vt:lpstr>
      <vt:lpstr>PowerPoint Presentation</vt:lpstr>
      <vt:lpstr>PowerPoint Presentation</vt:lpstr>
      <vt:lpstr>PowerPoint Presentation</vt:lpstr>
      <vt:lpstr>PowerPoint Presentation</vt:lpstr>
      <vt:lpstr>Problems</vt:lpstr>
      <vt:lpstr>Issues </vt:lpstr>
      <vt:lpstr>Issues </vt:lpstr>
      <vt:lpstr>Issues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Problem 3: Short-sighted conversation decisions.</vt:lpstr>
      <vt:lpstr>Can reinforcement learning handle this?</vt:lpstr>
      <vt:lpstr>Can reinforcement learning handle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response</vt:lpstr>
      <vt:lpstr>Chatbots: pro and con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Chit-Chat Dialogue</dc:title>
  <dc:creator>Jonathan May</dc:creator>
  <cp:lastModifiedBy>Jonathan May</cp:lastModifiedBy>
  <cp:revision>36</cp:revision>
  <dcterms:created xsi:type="dcterms:W3CDTF">2018-11-14T20:20:17Z</dcterms:created>
  <dcterms:modified xsi:type="dcterms:W3CDTF">2018-11-16T07:47:42Z</dcterms:modified>
</cp:coreProperties>
</file>